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Lst>
  <p:notesMasterIdLst>
    <p:notesMasterId r:id="rId32"/>
  </p:notesMasterIdLst>
  <p:sldIdLst>
    <p:sldId id="4583" r:id="rId8"/>
    <p:sldId id="1794" r:id="rId9"/>
    <p:sldId id="4572" r:id="rId10"/>
    <p:sldId id="4589" r:id="rId11"/>
    <p:sldId id="489" r:id="rId12"/>
    <p:sldId id="493" r:id="rId13"/>
    <p:sldId id="4566" r:id="rId14"/>
    <p:sldId id="4560" r:id="rId15"/>
    <p:sldId id="263" r:id="rId16"/>
    <p:sldId id="500" r:id="rId17"/>
    <p:sldId id="4592" r:id="rId18"/>
    <p:sldId id="4544" r:id="rId19"/>
    <p:sldId id="356" r:id="rId20"/>
    <p:sldId id="357" r:id="rId21"/>
    <p:sldId id="279" r:id="rId22"/>
    <p:sldId id="4573" r:id="rId23"/>
    <p:sldId id="4590" r:id="rId24"/>
    <p:sldId id="4565" r:id="rId25"/>
    <p:sldId id="445" r:id="rId26"/>
    <p:sldId id="4568" r:id="rId27"/>
    <p:sldId id="4584" r:id="rId28"/>
    <p:sldId id="4587" r:id="rId29"/>
    <p:sldId id="4586" r:id="rId30"/>
    <p:sldId id="45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598AA5F-F41C-4C3D-9957-1EA5A1E494CD}">
          <p14:sldIdLst>
            <p14:sldId id="4583"/>
            <p14:sldId id="1794"/>
          </p14:sldIdLst>
        </p14:section>
        <p14:section name="Common Data Service" id="{D8A6B344-D9B4-441F-9B62-63B1B240BCC6}">
          <p14:sldIdLst>
            <p14:sldId id="4572"/>
            <p14:sldId id="4589"/>
            <p14:sldId id="489"/>
            <p14:sldId id="493"/>
          </p14:sldIdLst>
        </p14:section>
        <p14:section name="Powerapps" id="{5E161CFD-BC81-439F-9C4F-B4536EA9DF77}">
          <p14:sldIdLst>
            <p14:sldId id="4566"/>
            <p14:sldId id="4560"/>
            <p14:sldId id="263"/>
            <p14:sldId id="500"/>
            <p14:sldId id="4592"/>
            <p14:sldId id="4544"/>
            <p14:sldId id="356"/>
            <p14:sldId id="357"/>
            <p14:sldId id="279"/>
          </p14:sldIdLst>
        </p14:section>
        <p14:section name="Dynamics 365" id="{239EBEE3-04E7-4500-A196-2B1B8C41775F}">
          <p14:sldIdLst>
            <p14:sldId id="4573"/>
            <p14:sldId id="4590"/>
          </p14:sldIdLst>
        </p14:section>
        <p14:section name="Power Automate" id="{99E1E86C-D9D2-43D8-BC14-F7C3EB00F044}">
          <p14:sldIdLst>
            <p14:sldId id="4565"/>
            <p14:sldId id="445"/>
          </p14:sldIdLst>
        </p14:section>
        <p14:section name="Additional" id="{E25BBEF8-1B3A-44C7-B982-851C90EEBF39}">
          <p14:sldIdLst>
            <p14:sldId id="4568"/>
            <p14:sldId id="4584"/>
            <p14:sldId id="4587"/>
            <p14:sldId id="4586"/>
            <p14:sldId id="45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ffany Duppong" initials="TD" lastIdx="9" clrIdx="0">
    <p:extLst>
      <p:ext uri="{19B8F6BF-5375-455C-9EA6-DF929625EA0E}">
        <p15:presenceInfo xmlns:p15="http://schemas.microsoft.com/office/powerpoint/2012/main" userId="Tiffany Dupp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51338" autoAdjust="0"/>
  </p:normalViewPr>
  <p:slideViewPr>
    <p:cSldViewPr snapToGrid="0">
      <p:cViewPr varScale="1">
        <p:scale>
          <a:sx n="115" d="100"/>
          <a:sy n="115" d="100"/>
        </p:scale>
        <p:origin x="360" y="9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dirty="0"/>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Started as a system admin and discovered Dynamics 365 – before the Power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close to 20 implementations in her first 2 years and discovered a love of working the entire process – from sales to final go live</a:t>
            </a:r>
          </a:p>
          <a:p>
            <a:r>
              <a:rPr lang="en-US" dirty="0"/>
              <a:t>Work for Partners, Customers and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57F03C2-4FDE-4235-B8B7-744B1E2B9F73}" type="slidenum">
              <a:rPr lang="en-US" smtClean="0"/>
              <a:t>1</a:t>
            </a:fld>
            <a:endParaRPr lang="en-US" dirty="0"/>
          </a:p>
        </p:txBody>
      </p:sp>
    </p:spTree>
    <p:extLst>
      <p:ext uri="{BB962C8B-B14F-4D97-AF65-F5344CB8AC3E}">
        <p14:creationId xmlns:p14="http://schemas.microsoft.com/office/powerpoint/2010/main" val="194859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With Power Apps Canvas Apps, what you see is what you get. Developers get full control over the user experience, whereas, in the past, they’ve been held back by a Model Driven design, which we still use and will talk about this week.</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In the past tools for </a:t>
            </a:r>
            <a:r>
              <a:rPr lang="en-US" sz="900" b="1" kern="1200" dirty="0">
                <a:solidFill>
                  <a:schemeClr val="tx1"/>
                </a:solidFill>
                <a:effectLst/>
                <a:latin typeface="Segoe UI Light" pitchFamily="34" charset="0"/>
                <a:ea typeface="+mn-ea"/>
                <a:cs typeface="+mn-cs"/>
              </a:rPr>
              <a:t>power users </a:t>
            </a:r>
            <a:r>
              <a:rPr lang="en-US" sz="900" kern="1200" dirty="0">
                <a:solidFill>
                  <a:schemeClr val="tx1"/>
                </a:solidFill>
                <a:effectLst/>
                <a:latin typeface="Segoe UI Light" pitchFamily="34" charset="0"/>
                <a:ea typeface="+mn-ea"/>
                <a:cs typeface="+mn-cs"/>
              </a:rPr>
              <a:t>often ended up becoming a nightmare tech admins. It meant users were creating business critical apps or databases, but ran them on a computer under their desk, and a kicked out ethernet cable could have a huge </a:t>
            </a:r>
            <a:r>
              <a:rPr lang="en-US" sz="900" kern="1200" dirty="0" err="1">
                <a:solidFill>
                  <a:schemeClr val="tx1"/>
                </a:solidFill>
                <a:effectLst/>
                <a:latin typeface="Segoe UI Light" pitchFamily="34" charset="0"/>
                <a:ea typeface="+mn-ea"/>
                <a:cs typeface="+mn-cs"/>
              </a:rPr>
              <a:t>impact.PowerApps</a:t>
            </a:r>
            <a:r>
              <a:rPr lang="en-US" sz="900" kern="1200" dirty="0">
                <a:solidFill>
                  <a:schemeClr val="tx1"/>
                </a:solidFill>
                <a:effectLst/>
                <a:latin typeface="Segoe UI Light" pitchFamily="34" charset="0"/>
                <a:ea typeface="+mn-ea"/>
                <a:cs typeface="+mn-cs"/>
              </a:rPr>
              <a:t> and Power Automate have been built with an understanding of the needs of IT from the ground up. So we make sure that Powerusers can easily be productive and solve problems and optimize what they do, but also make sure that Tenant admins have full visibility on what apps and flows are running in the  company, how much they are used etc.</a:t>
            </a:r>
          </a:p>
          <a:p>
            <a:endParaRPr lang="en-US" sz="900" kern="1200" dirty="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4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have DLP policies to enforce restrictions about data flow. For example, to restrict which data sources or connectors can be used with specific servers.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see here just a few of the connectors offered. And this list is growing every day! For reference, two years ago there were around 160 connectors. I counted the list a few days ago and counted over 350.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https://docs.microsoft.com/en-us/connectors/connector-reference/connector-reference-powerapps-connectors#list-of-connectors</a:t>
            </a:r>
          </a:p>
          <a:p>
            <a:endParaRPr lang="en-US" sz="900" kern="1200" dirty="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21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using </a:t>
            </a:r>
            <a:r>
              <a:rPr lang="en-US" sz="900" kern="1200" dirty="0" err="1">
                <a:solidFill>
                  <a:schemeClr val="tx1"/>
                </a:solidFill>
                <a:effectLst/>
                <a:latin typeface="Segoe UI Light" pitchFamily="34" charset="0"/>
                <a:ea typeface="+mn-ea"/>
                <a:cs typeface="+mn-cs"/>
              </a:rPr>
              <a:t>powerapps</a:t>
            </a:r>
            <a:r>
              <a:rPr lang="en-US" sz="900" kern="1200" dirty="0">
                <a:solidFill>
                  <a:schemeClr val="tx1"/>
                </a:solidFill>
                <a:effectLst/>
                <a:latin typeface="Segoe UI Light" pitchFamily="34" charset="0"/>
                <a:ea typeface="+mn-ea"/>
                <a:cs typeface="+mn-cs"/>
              </a:rPr>
              <a:t>, you’re going to be publishing instantly across your environment. You entire team will get a push at the same time.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also have brought the concepts of environments to the platform, to make sure a team can easily administer data, flows and apps for their world (and yes, tenant admin of course can see and manage all of those environments!) </a:t>
            </a:r>
          </a:p>
          <a:p>
            <a:pPr defTabSz="950464">
              <a:spcAft>
                <a:spcPts val="346"/>
              </a:spcAft>
              <a:defRPr/>
            </a:pPr>
            <a:endParaRPr lang="en-US" sz="900" kern="0" spc="-31" dirty="0">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sz="900" kern="0" spc="-31" dirty="0">
                <a:gradFill>
                  <a:gsLst>
                    <a:gs pos="97872">
                      <a:schemeClr val="tx1"/>
                    </a:gs>
                    <a:gs pos="76000">
                      <a:schemeClr val="tx1"/>
                    </a:gs>
                  </a:gsLst>
                  <a:lin ang="5400000" scaled="0"/>
                </a:gradFill>
                <a:cs typeface="Segoe UI Semibold" panose="020B0702040204020203" pitchFamily="34" charset="0"/>
              </a:rPr>
              <a:t>And of course, as you expect from Microsoft we have all the expected compliance certifications you expect, such as HIPAA, SOC, GDPR, Model clause etc.</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84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I’ve said a lot about Citizen Developers. But what about the pro developers who maybe tuned out as soon as I said “No Code Needed?” No worries, Professional developers provide a lot of value within our citizen developer world.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One great example is the ability to provide what we call “Custom connectors”. Even though we already have 160+ connectors out the box, I am sure your clients will have some custom systems. Don’t you wish you could use them from PowerApps just like the ones we provide connectors for? That’s where a Pro Developer can come in.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If you need custom code, maybe for some complex scheduling or user interface pop-ups, just have pro devs build it!</a:t>
            </a:r>
            <a:endParaRPr lang="en-US"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9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talk about </a:t>
            </a:r>
            <a:r>
              <a:rPr lang="en-US" dirty="0" err="1"/>
              <a:t>Powerapps</a:t>
            </a:r>
            <a:r>
              <a:rPr lang="en-US" dirty="0"/>
              <a:t> without talking about Dynamics 365. </a:t>
            </a:r>
          </a:p>
        </p:txBody>
      </p:sp>
      <p:sp>
        <p:nvSpPr>
          <p:cNvPr id="4" name="Slide Number Placeholder 3"/>
          <p:cNvSpPr>
            <a:spLocks noGrp="1"/>
          </p:cNvSpPr>
          <p:nvPr>
            <p:ph type="sldNum" sz="quarter" idx="5"/>
          </p:nvPr>
        </p:nvSpPr>
        <p:spPr/>
        <p:txBody>
          <a:bodyPr/>
          <a:lstStyle/>
          <a:p>
            <a:fld id="{957F03C2-4FDE-4235-B8B7-744B1E2B9F73}" type="slidenum">
              <a:rPr lang="en-US" smtClean="0"/>
              <a:t>16</a:t>
            </a:fld>
            <a:endParaRPr lang="en-US" dirty="0"/>
          </a:p>
        </p:txBody>
      </p:sp>
    </p:spTree>
    <p:extLst>
      <p:ext uri="{BB962C8B-B14F-4D97-AF65-F5344CB8AC3E}">
        <p14:creationId xmlns:p14="http://schemas.microsoft.com/office/powerpoint/2010/main" val="402000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many ways, each of the Dynamics 365 apps </a:t>
            </a:r>
            <a:r>
              <a:rPr lang="en-US" b="1" dirty="0"/>
              <a:t>are</a:t>
            </a:r>
            <a:r>
              <a:rPr lang="en-US" b="0" dirty="0"/>
              <a:t> </a:t>
            </a:r>
            <a:r>
              <a:rPr lang="en-US" b="0" dirty="0" err="1"/>
              <a:t>powerapps</a:t>
            </a:r>
            <a:r>
              <a:rPr lang="en-US" b="0" dirty="0"/>
              <a:t>. And each app is going to provide a different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example: Sales helps streamline sales processes and focus on nurturing leads and winning opportunities whereas Customer Service might be for a Customer team or center looking to track and manage their case 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all of these are built on the CDS. So imagine an organizations where Sales, Customer Service, Marketing and Field service are all running off the same data set using the same Common Data Service database. It puts so much power and information in to the hands of the people using it! Add automation to that and the possibilities are endless.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57F03C2-4FDE-4235-B8B7-744B1E2B9F73}" type="slidenum">
              <a:rPr lang="en-US" smtClean="0"/>
              <a:t>17</a:t>
            </a:fld>
            <a:endParaRPr lang="en-US" dirty="0"/>
          </a:p>
        </p:txBody>
      </p:sp>
    </p:spTree>
    <p:extLst>
      <p:ext uri="{BB962C8B-B14F-4D97-AF65-F5344CB8AC3E}">
        <p14:creationId xmlns:p14="http://schemas.microsoft.com/office/powerpoint/2010/main" val="328333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automations, lets talk about Power Automate for a bit </a:t>
            </a:r>
          </a:p>
        </p:txBody>
      </p:sp>
      <p:sp>
        <p:nvSpPr>
          <p:cNvPr id="4" name="Slide Number Placeholder 3"/>
          <p:cNvSpPr>
            <a:spLocks noGrp="1"/>
          </p:cNvSpPr>
          <p:nvPr>
            <p:ph type="sldNum" sz="quarter" idx="5"/>
          </p:nvPr>
        </p:nvSpPr>
        <p:spPr/>
        <p:txBody>
          <a:bodyPr/>
          <a:lstStyle/>
          <a:p>
            <a:fld id="{957F03C2-4FDE-4235-B8B7-744B1E2B9F73}" type="slidenum">
              <a:rPr lang="en-US" smtClean="0"/>
              <a:t>18</a:t>
            </a:fld>
            <a:endParaRPr lang="en-US" dirty="0"/>
          </a:p>
        </p:txBody>
      </p:sp>
    </p:spTree>
    <p:extLst>
      <p:ext uri="{BB962C8B-B14F-4D97-AF65-F5344CB8AC3E}">
        <p14:creationId xmlns:p14="http://schemas.microsoft.com/office/powerpoint/2010/main" val="38568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Power Automate is a SaaS services that helps you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your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and services</a:t>
            </a:r>
            <a:r>
              <a:rPr lang="en-US" sz="1200" baseline="0" dirty="0">
                <a:latin typeface="Segoe UI Light" panose="020B0502040204020203" pitchFamily="34" charset="0"/>
                <a:cs typeface="Segoe UI Light" panose="020B0502040204020203" pitchFamily="34" charset="0"/>
              </a:rPr>
              <a:t> that business users </a:t>
            </a:r>
            <a:r>
              <a:rPr lang="en-US" sz="1200" dirty="0">
                <a:latin typeface="Segoe UI Light" panose="020B0502040204020203" pitchFamily="34" charset="0"/>
                <a:cs typeface="Segoe UI Light" panose="020B0502040204020203" pitchFamily="34" charset="0"/>
              </a:rPr>
              <a:t>rely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update child contact records when their parent Account record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Turn on your sprinklers with the push of a button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daily weather report.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2351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 few other areas of the power platform. I’ll go through these quickly since I’ve heard rumor that there are a few other guys for you to hear from today. </a:t>
            </a:r>
          </a:p>
          <a:p>
            <a:endParaRPr lang="en-US" dirty="0"/>
          </a:p>
          <a:p>
            <a:r>
              <a:rPr lang="en-US" dirty="0"/>
              <a:t>We’ve got Power BI – a Data Visualization tool. This tool will help you to take the data in your CDS and turn it into actionable information. </a:t>
            </a:r>
            <a:br>
              <a:rPr lang="en-US" dirty="0"/>
            </a:br>
            <a:br>
              <a:rPr lang="en-US" dirty="0"/>
            </a:br>
            <a:r>
              <a:rPr lang="en-US" dirty="0"/>
              <a:t>Power BI is also integrated with Power Apps. Allowing you, for example, to display Power BI Analytics on a Dynamics 365 Sales Hub Dashboard. </a:t>
            </a:r>
          </a:p>
        </p:txBody>
      </p:sp>
      <p:sp>
        <p:nvSpPr>
          <p:cNvPr id="4" name="Slide Number Placeholder 3"/>
          <p:cNvSpPr>
            <a:spLocks noGrp="1"/>
          </p:cNvSpPr>
          <p:nvPr>
            <p:ph type="sldNum" sz="quarter" idx="5"/>
          </p:nvPr>
        </p:nvSpPr>
        <p:spPr/>
        <p:txBody>
          <a:bodyPr/>
          <a:lstStyle/>
          <a:p>
            <a:fld id="{957F03C2-4FDE-4235-B8B7-744B1E2B9F73}" type="slidenum">
              <a:rPr lang="en-US" smtClean="0"/>
              <a:t>20</a:t>
            </a:fld>
            <a:endParaRPr lang="en-US" dirty="0"/>
          </a:p>
        </p:txBody>
      </p:sp>
    </p:spTree>
    <p:extLst>
      <p:ext uri="{BB962C8B-B14F-4D97-AF65-F5344CB8AC3E}">
        <p14:creationId xmlns:p14="http://schemas.microsoft.com/office/powerpoint/2010/main" val="401953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of your in Modern Workplace may be a little confused. Because, yes, Teams is absolutely part of the Modern Workplace.</a:t>
            </a:r>
          </a:p>
          <a:p>
            <a:endParaRPr lang="en-US" dirty="0"/>
          </a:p>
          <a:p>
            <a:r>
              <a:rPr lang="en-US" dirty="0"/>
              <a:t>However, I rarely do a PowerApps or Dynamics demo these days without including Teams. Especially now, with the release of Project Oakdale. </a:t>
            </a:r>
          </a:p>
          <a:p>
            <a:endParaRPr lang="en-US" dirty="0"/>
          </a:p>
          <a:p>
            <a:r>
              <a:rPr lang="en-US" dirty="0"/>
              <a:t>Inside teams you can embed </a:t>
            </a:r>
            <a:r>
              <a:rPr lang="en-US" dirty="0" err="1"/>
              <a:t>powerapps</a:t>
            </a:r>
            <a:r>
              <a:rPr lang="en-US" dirty="0"/>
              <a:t>, so users can interact with, for example, a timesheet app, directly inside of teams.</a:t>
            </a:r>
          </a:p>
          <a:p>
            <a:endParaRPr lang="en-US" dirty="0"/>
          </a:p>
          <a:p>
            <a:r>
              <a:rPr lang="en-US" dirty="0"/>
              <a:t>Or display a Dynamics 365 view, so that users can see their “Active Opportunities” and open them from within Teams.</a:t>
            </a:r>
          </a:p>
          <a:p>
            <a:endParaRPr lang="en-US" dirty="0"/>
          </a:p>
          <a:p>
            <a:r>
              <a:rPr lang="en-US" dirty="0"/>
              <a:t>Create a bot which will tell your sales team what cases have been assigned to them and how many open cases they have.</a:t>
            </a:r>
          </a:p>
          <a:p>
            <a:endParaRPr lang="en-US" dirty="0"/>
          </a:p>
          <a:p>
            <a:r>
              <a:rPr lang="en-US" dirty="0"/>
              <a:t>Or, use Power Automate to inform a team every time a new lead is created. </a:t>
            </a:r>
          </a:p>
          <a:p>
            <a:endParaRPr lang="en-US" dirty="0"/>
          </a:p>
          <a:p>
            <a:r>
              <a:rPr lang="en-US" dirty="0"/>
              <a:t>There are so many uses for teams, connected to the Power Platform. </a:t>
            </a:r>
          </a:p>
        </p:txBody>
      </p:sp>
      <p:sp>
        <p:nvSpPr>
          <p:cNvPr id="4" name="Slide Number Placeholder 3"/>
          <p:cNvSpPr>
            <a:spLocks noGrp="1"/>
          </p:cNvSpPr>
          <p:nvPr>
            <p:ph type="sldNum" sz="quarter" idx="5"/>
          </p:nvPr>
        </p:nvSpPr>
        <p:spPr/>
        <p:txBody>
          <a:bodyPr/>
          <a:lstStyle/>
          <a:p>
            <a:fld id="{957F03C2-4FDE-4235-B8B7-744B1E2B9F73}" type="slidenum">
              <a:rPr lang="en-US" smtClean="0"/>
              <a:t>21</a:t>
            </a:fld>
            <a:endParaRPr lang="en-US" dirty="0"/>
          </a:p>
        </p:txBody>
      </p:sp>
    </p:spTree>
    <p:extLst>
      <p:ext uri="{BB962C8B-B14F-4D97-AF65-F5344CB8AC3E}">
        <p14:creationId xmlns:p14="http://schemas.microsoft.com/office/powerpoint/2010/main" val="398561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Platform puts the “Power” of a robust business “Platform” into the hands of “Citizen Developers.” Every user of Office 365 and Dynamics 365, Power Apps, Power Automate, and others can use their skills and data to customize apps that embed where they’re working. The Power Platform is considered a low-code solution: a place where Citizen developer can work within the functional architecture of the Power Platform,  and pro </a:t>
            </a:r>
            <a:r>
              <a:rPr lang="en-US" dirty="0" err="1"/>
              <a:t>devs</a:t>
            </a:r>
            <a:r>
              <a:rPr lang="en-US" dirty="0"/>
              <a:t> can just as easily expose building blocks that let them do even more</a:t>
            </a:r>
          </a:p>
          <a:p>
            <a:endParaRPr lang="en-US" dirty="0"/>
          </a:p>
          <a:p>
            <a:r>
              <a:rPr lang="en-US" dirty="0"/>
              <a:t>For example: </a:t>
            </a:r>
          </a:p>
          <a:p>
            <a:pPr marL="171450" indent="-171450" rtl="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PowerApps user can create an app out of a SharePoint to automatically trigger a notification in Teams when a document has been updated through Power Automate. </a:t>
            </a:r>
          </a:p>
          <a:p>
            <a:pPr marL="171450" indent="-171450" rtl="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A Dynamics 365 customer can go and extend their business applications with new mobile experience.</a:t>
            </a:r>
          </a:p>
          <a:p>
            <a:pPr marL="171450" indent="-171450" rtl="0" fontAlgn="ctr">
              <a:buFont typeface="Arial" panose="020B0604020202020204" pitchFamily="34" charset="0"/>
              <a:buChar char="•"/>
            </a:pPr>
            <a:r>
              <a:rPr lang="en-US" sz="1200" kern="1200" dirty="0">
                <a:solidFill>
                  <a:schemeClr val="tx1"/>
                </a:solidFill>
                <a:effectLst/>
                <a:latin typeface="Segoe UI Light" pitchFamily="34" charset="0"/>
                <a:ea typeface="+mn-ea"/>
                <a:cs typeface="+mn-cs"/>
              </a:rPr>
              <a:t>A Power Platform admin can create a bot in Power Virtual agent that will interact with the chat in a Power Platform Portal to let clients know their shipping information for a recent order.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10/25/2020 5:34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can be really fun to play with. </a:t>
            </a:r>
          </a:p>
          <a:p>
            <a:endParaRPr lang="en-US" dirty="0"/>
          </a:p>
          <a:p>
            <a:r>
              <a:rPr lang="en-US" dirty="0"/>
              <a:t>Power Virtual Agents gives you the ability to create chatbots based on inputs and outputs. They can be imbedded in teams or portals (among other locations) and can be integrated with Power Automate to create powerful automations. </a:t>
            </a:r>
          </a:p>
        </p:txBody>
      </p:sp>
      <p:sp>
        <p:nvSpPr>
          <p:cNvPr id="4" name="Slide Number Placeholder 3"/>
          <p:cNvSpPr>
            <a:spLocks noGrp="1"/>
          </p:cNvSpPr>
          <p:nvPr>
            <p:ph type="sldNum" sz="quarter" idx="5"/>
          </p:nvPr>
        </p:nvSpPr>
        <p:spPr/>
        <p:txBody>
          <a:bodyPr/>
          <a:lstStyle/>
          <a:p>
            <a:fld id="{957F03C2-4FDE-4235-B8B7-744B1E2B9F73}" type="slidenum">
              <a:rPr lang="en-US" smtClean="0"/>
              <a:t>22</a:t>
            </a:fld>
            <a:endParaRPr lang="en-US" dirty="0"/>
          </a:p>
        </p:txBody>
      </p:sp>
    </p:spTree>
    <p:extLst>
      <p:ext uri="{BB962C8B-B14F-4D97-AF65-F5344CB8AC3E}">
        <p14:creationId xmlns:p14="http://schemas.microsoft.com/office/powerpoint/2010/main" val="74170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portals, our final quick review will be in Power Apps Portals.</a:t>
            </a:r>
          </a:p>
          <a:p>
            <a:endParaRPr lang="en-US" dirty="0"/>
          </a:p>
          <a:p>
            <a:r>
              <a:rPr lang="en-US" dirty="0"/>
              <a:t>Portals allows organizations to create external-facing websites that give users access to interact with their CDS data. These customizable portals allow clients to sign in using various identities (including identities from outside providers such as Linked In) and to then create and/or update data held in the Common Data Service. </a:t>
            </a:r>
          </a:p>
          <a:p>
            <a:endParaRPr lang="en-US" dirty="0"/>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23</a:t>
            </a:fld>
            <a:endParaRPr lang="en-US" dirty="0"/>
          </a:p>
        </p:txBody>
      </p:sp>
    </p:spTree>
    <p:extLst>
      <p:ext uri="{BB962C8B-B14F-4D97-AF65-F5344CB8AC3E}">
        <p14:creationId xmlns:p14="http://schemas.microsoft.com/office/powerpoint/2010/main" val="262759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phrase I’ve started saying often is that the Power Platform is like the Universe: It is ever expanding. I’m excited to begin exploring all it has to offer with some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that, I’ll hand things over to…</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24</a:t>
            </a:fld>
            <a:endParaRPr lang="en-US" dirty="0"/>
          </a:p>
        </p:txBody>
      </p:sp>
    </p:spTree>
    <p:extLst>
      <p:ext uri="{BB962C8B-B14F-4D97-AF65-F5344CB8AC3E}">
        <p14:creationId xmlns:p14="http://schemas.microsoft.com/office/powerpoint/2010/main" val="343376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71717"/>
                </a:solidFill>
                <a:effectLst/>
                <a:latin typeface="Segoe UI" panose="020B0502040204020203" pitchFamily="34" charset="0"/>
              </a:rPr>
              <a:t>The Common Data Service, or CDS, lets you securely store and manage data that's used by business applications. Data within the CDS is stored within a set of “entities”, or a set of records used to store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71717"/>
                </a:solidFill>
                <a:effectLst/>
                <a:latin typeface="Segoe UI" panose="020B0502040204020203" pitchFamily="34" charset="0"/>
              </a:rPr>
              <a:t>The CDS comes with standard entities, and each Dynamics app adds additional entities. For example, Sales has Leads, Goals, and Quotes while Marketing has Segments, and Customer Service has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71717"/>
                </a:solidFill>
                <a:effectLst/>
                <a:latin typeface="Segoe UI" panose="020B0502040204020203" pitchFamily="34" charset="0"/>
              </a:rPr>
              <a:t>You can also create custom entities and expand or re-configure existing entities – and all without using any code.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D367B-00B8-474B-86B2-74F742424BC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98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bg1"/>
                </a:solidFill>
              </a:rPr>
              <a:t>Common Data Service (CDS) brings all your data together in one place so you can focus on the things that matter: </a:t>
            </a:r>
          </a:p>
          <a:p>
            <a:pPr algn="l"/>
            <a:r>
              <a:rPr lang="en-US" sz="1200" dirty="0">
                <a:solidFill>
                  <a:schemeClr val="bg1"/>
                </a:solidFill>
              </a:rPr>
              <a:t>building apps, finding insights, and automating your business processes.</a:t>
            </a:r>
          </a:p>
          <a:p>
            <a:pPr algn="l"/>
            <a:endParaRPr lang="en-US" sz="1200" dirty="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D365 Tech Conference 2017</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718ECB-B8AF-41E1-BD8D-2632CCF9F96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58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CDS creates a central location from which data is segmented and pushed out to users and applications based on need.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D365 Tech Conference 2017</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718ECB-B8AF-41E1-BD8D-2632CCF9F96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693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Powerapps</a:t>
            </a:r>
            <a:r>
              <a:rPr lang="en-US" dirty="0"/>
              <a:t> places the power in the hands of Citizen Developers. Using functional tools, Citizen Developers can create custom applications to expand their business needs: All without code. </a:t>
            </a:r>
          </a:p>
        </p:txBody>
      </p:sp>
      <p:sp>
        <p:nvSpPr>
          <p:cNvPr id="4" name="Slide Number Placeholder 3"/>
          <p:cNvSpPr>
            <a:spLocks noGrp="1"/>
          </p:cNvSpPr>
          <p:nvPr>
            <p:ph type="sldNum" sz="quarter" idx="10"/>
          </p:nvPr>
        </p:nvSpPr>
        <p:spPr/>
        <p:txBody>
          <a:bodyPr/>
          <a:lstStyle/>
          <a:p>
            <a:fld id="{957F03C2-4FDE-4235-B8B7-744B1E2B9F73}" type="slidenum">
              <a:rPr lang="en-US" smtClean="0"/>
              <a:t>8</a:t>
            </a:fld>
            <a:endParaRPr lang="en-US" dirty="0"/>
          </a:p>
        </p:txBody>
      </p:sp>
    </p:spTree>
    <p:extLst>
      <p:ext uri="{BB962C8B-B14F-4D97-AF65-F5344CB8AC3E}">
        <p14:creationId xmlns:p14="http://schemas.microsoft.com/office/powerpoint/2010/main" val="59066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around the world are addressing problems from simple to advanced. </a:t>
            </a:r>
          </a:p>
          <a:p>
            <a:endParaRPr lang="en-US" dirty="0"/>
          </a:p>
          <a:p>
            <a:r>
              <a:rPr lang="en-US" dirty="0"/>
              <a:t>From simple timesheet and survey applications to advanced applications managing car bidding process in car auctions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5724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Citizen Developers will create beautiful custom applications that work on Mobile Devices, Tablets, and (one of my personal favorites)….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D365 Tech Conference 2017</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718ECB-B8AF-41E1-BD8D-2632CCF9F96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10/25/2020 5:34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454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even embed apps into Model Driven forms and Dynamics 365 forms. </a:t>
            </a:r>
          </a:p>
          <a:p>
            <a:endParaRPr lang="en-US" dirty="0"/>
          </a:p>
          <a:p>
            <a:r>
              <a:rPr lang="en-US" dirty="0"/>
              <a:t>One recent example is a client of mine who has incredibly complex processing around their record status updates. In order for the status to be updated, they needed their users to select a number of variable options – based on the user interaction the record would be updated, which would fire various plugins to update multiple other records.</a:t>
            </a:r>
          </a:p>
          <a:p>
            <a:endParaRPr lang="en-US" dirty="0"/>
          </a:p>
          <a:p>
            <a:r>
              <a:rPr lang="en-US" dirty="0"/>
              <a:t>Using an embedded app, we were able to give the client a branded application to interact with their data and update their record status. </a:t>
            </a:r>
          </a:p>
        </p:txBody>
      </p:sp>
      <p:sp>
        <p:nvSpPr>
          <p:cNvPr id="4" name="Slide Number Placeholder 3"/>
          <p:cNvSpPr>
            <a:spLocks noGrp="1"/>
          </p:cNvSpPr>
          <p:nvPr>
            <p:ph type="sldNum" sz="quarter" idx="5"/>
          </p:nvPr>
        </p:nvSpPr>
        <p:spPr/>
        <p:txBody>
          <a:bodyPr/>
          <a:lstStyle/>
          <a:p>
            <a:fld id="{957F03C2-4FDE-4235-B8B7-744B1E2B9F73}" type="slidenum">
              <a:rPr lang="en-US" smtClean="0"/>
              <a:t>11</a:t>
            </a:fld>
            <a:endParaRPr lang="en-US" dirty="0"/>
          </a:p>
        </p:txBody>
      </p:sp>
    </p:spTree>
    <p:extLst>
      <p:ext uri="{BB962C8B-B14F-4D97-AF65-F5344CB8AC3E}">
        <p14:creationId xmlns:p14="http://schemas.microsoft.com/office/powerpoint/2010/main" val="96945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87" r="-790"/>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08" t="3212" r="11978" b="7880"/>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055"/>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67" r="5487"/>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dirty="0"/>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dirty="0"/>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10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4416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07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435667"/>
          </a:xfrm>
        </p:spPr>
        <p:txBody>
          <a:bodyPr/>
          <a:lstStyle>
            <a:lvl1pPr marL="0" indent="0">
              <a:buNone/>
              <a:defRPr>
                <a:gradFill>
                  <a:gsLst>
                    <a:gs pos="8197">
                      <a:schemeClr val="tx2"/>
                    </a:gs>
                    <a:gs pos="24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5796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dirty="0"/>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040861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dirty="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dirty="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ma14="http://schemas.microsoft.com/office/mac/drawingml/2011/main" xmlns="" val="1"/>
            </a:ext>
          </a:extLst>
        </p:spPr>
        <p:txBody>
          <a:bodyPr lIns="45781" tIns="45781" rIns="45781" bIns="45781" anchor="ctr">
            <a:spAutoFit/>
          </a:bodyPr>
          <a:lstStyle>
            <a:lvl1pPr defTabSz="342871">
              <a:defRPr sz="1000" b="1">
                <a:solidFill>
                  <a:srgbClr val="FFFFFF"/>
                </a:solidFill>
              </a:defRPr>
            </a:lvl1pPr>
          </a:lstStyle>
          <a:p>
            <a:r>
              <a:rPr sz="1000" dirty="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dirty="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dirty="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249" t="34203" r="27826" b="9051"/>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001" t="12904" r="24593" b="15701"/>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72" t="18229" r="41602" b="13284"/>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ags" Target="../tags/tag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2.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9" r:id="rId7"/>
    <p:sldLayoutId id="2147483673" r:id="rId8"/>
    <p:sldLayoutId id="2147483674" r:id="rId9"/>
    <p:sldLayoutId id="2147483675" r:id="rId10"/>
    <p:sldLayoutId id="2147483680" r:id="rId11"/>
    <p:sldLayoutId id="2147483682" r:id="rId12"/>
    <p:sldLayoutId id="2147483683" r:id="rId13"/>
    <p:sldLayoutId id="2147483684" r:id="rId14"/>
    <p:sldLayoutId id="2147483685" r:id="rId15"/>
    <p:sldLayoutId id="2147483686" r:id="rId16"/>
    <p:sldLayoutId id="2147483690" r:id="rId17"/>
    <p:sldLayoutId id="2147483691" r:id="rId18"/>
    <p:sldLayoutId id="2147483692" r:id="rId19"/>
    <p:sldLayoutId id="2147483693" r:id="rId20"/>
    <p:sldLayoutId id="2147483694" r:id="rId21"/>
    <p:sldLayoutId id="2147483695" r:id="rId22"/>
    <p:sldLayoutId id="2147483696" r:id="rId23"/>
    <p:sldLayoutId id="2147483702" r:id="rId24"/>
    <p:sldLayoutId id="2147483784" r:id="rId25"/>
    <p:sldLayoutId id="2147483789" r:id="rId26"/>
    <p:sldLayoutId id="2147483790" r:id="rId27"/>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hyperlink" Target="https://powerapps.microsoft.com/en-us/blog/october-updat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65.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www.avanade.com/en/technologies/microsoft-dynamics-365"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s://creativecommons.org/licenses/by-sa/3.0/" TargetMode="External"/><Relationship Id="rId4" Type="http://schemas.openxmlformats.org/officeDocument/2006/relationships/hyperlink" Target="https://blog.csdn.net/yushuzhen2008/article/details/10328664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20/04/the-rise-of-telecommuting-will-happen-faster-than-we-expect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techcrunch.com/2019/11/04/microsoft-launches-power-virtual-agents-its-no-code-bot-build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hyperlink" Target="https://creativecommons.org/licenses/by-nc-sa/3.0/" TargetMode="External"/><Relationship Id="rId4" Type="http://schemas.openxmlformats.org/officeDocument/2006/relationships/hyperlink" Target="https://peterdehaas.net/2019/06/microsoft-powerapps-introducing-powerapps-portal-for-external-users.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0.png"/><Relationship Id="rId5" Type="http://schemas.openxmlformats.org/officeDocument/2006/relationships/image" Target="../media/image29.emf"/><Relationship Id="rId10" Type="http://schemas.openxmlformats.org/officeDocument/2006/relationships/image" Target="../media/image34.png"/><Relationship Id="rId4" Type="http://schemas.openxmlformats.org/officeDocument/2006/relationships/image" Target="../media/image28.emf"/><Relationship Id="rId9"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4389984" cy="830997"/>
            </a:xfrm>
            <a:prstGeom prst="rect">
              <a:avLst/>
            </a:prstGeom>
            <a:noFill/>
          </p:spPr>
          <p:txBody>
            <a:bodyPr wrap="none" rtlCol="0">
              <a:spAutoFit/>
            </a:bodyPr>
            <a:lstStyle/>
            <a:p>
              <a:r>
                <a:rPr lang="en-US" sz="2400" b="1" dirty="0">
                  <a:solidFill>
                    <a:schemeClr val="tx1"/>
                  </a:solidFill>
                  <a:latin typeface="Calibri"/>
                  <a:cs typeface="Calibri"/>
                </a:rPr>
                <a:t>Tiffany Duppong</a:t>
              </a:r>
            </a:p>
            <a:p>
              <a:r>
                <a:rPr lang="en-US" sz="2400" b="1" dirty="0">
                  <a:solidFill>
                    <a:schemeClr val="tx1"/>
                  </a:solidFill>
                  <a:latin typeface="Calibri"/>
                  <a:cs typeface="Calibri"/>
                </a:rPr>
                <a:t>Business Applications </a:t>
              </a:r>
              <a:r>
                <a:rPr lang="en-US" sz="2400" b="1" dirty="0">
                  <a:latin typeface="Calibri"/>
                  <a:cs typeface="Calibri"/>
                </a:rPr>
                <a:t>Consultant</a:t>
              </a:r>
              <a:endParaRPr lang="en-US" sz="2400" b="1" dirty="0">
                <a:solidFill>
                  <a:schemeClr val="tx1"/>
                </a:solidFill>
                <a:latin typeface="Calibri"/>
                <a:cs typeface="Calibri"/>
              </a:endParaRPr>
            </a:p>
          </p:txBody>
        </p:sp>
        <p:pic>
          <p:nvPicPr>
            <p:cNvPr id="17" name="Graphic 16">
              <a:extLst>
                <a:ext uri="{FF2B5EF4-FFF2-40B4-BE49-F238E27FC236}">
                  <a16:creationId xmlns:a16="http://schemas.microsoft.com/office/drawing/2014/main" id="{571B1CAF-C57C-4BAD-8C6E-B4AE780C73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1819" y="554218"/>
              <a:ext cx="2090261" cy="643157"/>
            </a:xfrm>
            <a:prstGeom prst="rect">
              <a:avLst/>
            </a:prstGeom>
          </p:spPr>
        </p:pic>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321842" cy="369332"/>
            </a:xfrm>
            <a:prstGeom prst="rect">
              <a:avLst/>
            </a:prstGeom>
            <a:noFill/>
          </p:spPr>
          <p:txBody>
            <a:bodyPr wrap="square" rtlCol="0">
              <a:spAutoFit/>
            </a:bodyPr>
            <a:lstStyle/>
            <a:p>
              <a:pPr lvl="0" defTabSz="403225">
                <a:defRPr/>
              </a:pPr>
              <a:r>
                <a:rPr lang="en-US" kern="0" dirty="0">
                  <a:latin typeface="Calibri"/>
                  <a:cs typeface="Calibri"/>
                </a:rPr>
                <a:t>tiffany@solliance.net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536" y="2111494"/>
              <a:ext cx="366907" cy="366907"/>
            </a:xfrm>
            <a:prstGeom prst="rect">
              <a:avLst/>
            </a:prstGeom>
          </p:spPr>
        </p:pic>
        <p:pic>
          <p:nvPicPr>
            <p:cNvPr id="20" name="Picture 19">
              <a:extLst>
                <a:ext uri="{FF2B5EF4-FFF2-40B4-BE49-F238E27FC236}">
                  <a16:creationId xmlns:a16="http://schemas.microsoft.com/office/drawing/2014/main" id="{0389B361-CE53-4447-85EB-FDF1E97611AD}"/>
                </a:ext>
              </a:extLst>
            </p:cNvPr>
            <p:cNvPicPr>
              <a:picLocks noChangeAspect="1"/>
            </p:cNvPicPr>
            <p:nvPr userDrawn="1"/>
          </p:nvPicPr>
          <p:blipFill>
            <a:blip r:embed="rId7"/>
            <a:stretch>
              <a:fillRect/>
            </a:stretch>
          </p:blipFill>
          <p:spPr>
            <a:xfrm>
              <a:off x="755021" y="2502256"/>
              <a:ext cx="404052" cy="404052"/>
            </a:xfrm>
            <a:prstGeom prst="rect">
              <a:avLst/>
            </a:prstGeom>
          </p:spPr>
        </p:pic>
        <p:sp>
          <p:nvSpPr>
            <p:cNvPr id="21" name="TextBox 20">
              <a:extLst>
                <a:ext uri="{FF2B5EF4-FFF2-40B4-BE49-F238E27FC236}">
                  <a16:creationId xmlns:a16="http://schemas.microsoft.com/office/drawing/2014/main" id="{507B8A83-1C20-47FA-ACE5-A117A432D1C1}"/>
                </a:ext>
              </a:extLst>
            </p:cNvPr>
            <p:cNvSpPr txBox="1"/>
            <p:nvPr userDrawn="1"/>
          </p:nvSpPr>
          <p:spPr>
            <a:xfrm>
              <a:off x="1195522" y="2482350"/>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a:t>
              </a:r>
              <a:r>
                <a:rPr lang="en-US" kern="0" dirty="0" err="1">
                  <a:latin typeface="Calibri"/>
                  <a:cs typeface="Calibri"/>
                </a:rPr>
                <a:t>duwellcrm</a:t>
              </a:r>
              <a:endParaRPr kumimoji="0" lang="en-US" sz="1800" b="0" i="0" u="none" strike="noStrike" kern="0" cap="none" spc="0" normalizeH="0" noProof="0" dirty="0">
                <a:ln>
                  <a:noFill/>
                </a:ln>
                <a:solidFill>
                  <a:schemeClr val="tx1"/>
                </a:solidFill>
                <a:effectLst/>
                <a:uLnTx/>
                <a:uFillTx/>
                <a:latin typeface="Calibri"/>
                <a:cs typeface="Calibri"/>
              </a:endParaRPr>
            </a:p>
          </p:txBody>
        </p:sp>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5940088"/>
          </a:xfrm>
          <a:prstGeom prst="rect">
            <a:avLst/>
          </a:prstGeom>
        </p:spPr>
        <p:txBody>
          <a:bodyPr wrap="square" lIns="91440" tIns="45720" rIns="91440" bIns="45720" anchor="t">
            <a:spAutoFit/>
          </a:bodyPr>
          <a:lstStyle/>
          <a:p>
            <a:pPr algn="l" rtl="0" fontAlgn="base"/>
            <a:r>
              <a:rPr lang="en-US" sz="2000" b="0" i="0" u="none" strike="noStrike" dirty="0">
                <a:solidFill>
                  <a:srgbClr val="FFFFFF"/>
                </a:solidFill>
                <a:effectLst/>
                <a:latin typeface="Segoe UI" panose="020B0502040204020203" pitchFamily="34" charset="0"/>
              </a:rPr>
              <a:t>Tiffany Duppong is a Consultant and Trainer focused on Microsoft Dynamics 365 and the Power platform.</a:t>
            </a:r>
            <a:r>
              <a:rPr lang="en-US" sz="2000" b="0" i="0" dirty="0">
                <a:solidFill>
                  <a:srgbClr val="1A1A1A"/>
                </a:solidFill>
                <a:effectLst/>
                <a:latin typeface="Segoe UI" panose="020B0502040204020203" pitchFamily="34" charset="0"/>
              </a:rPr>
              <a:t>​</a:t>
            </a:r>
          </a:p>
          <a:p>
            <a:pPr algn="l" rtl="0" fontAlgn="base"/>
            <a:r>
              <a:rPr lang="en-US" sz="2000" b="0" i="0" dirty="0">
                <a:solidFill>
                  <a:srgbClr val="1A1A1A"/>
                </a:solidFill>
                <a:effectLst/>
                <a:latin typeface="Segoe UI" panose="020B0502040204020203" pitchFamily="34" charset="0"/>
              </a:rPr>
              <a:t>​</a:t>
            </a:r>
          </a:p>
          <a:p>
            <a:pPr fontAlgn="base"/>
            <a:r>
              <a:rPr lang="en-US" sz="2000" b="0" i="0" u="none" strike="noStrike" dirty="0">
                <a:solidFill>
                  <a:srgbClr val="FFFFFF"/>
                </a:solidFill>
                <a:effectLst/>
                <a:latin typeface="Segoe UI"/>
                <a:cs typeface="Segoe UI"/>
              </a:rPr>
              <a:t>Tiffany helps foster organizational success as a consultant focusing on the functional architecture of the Power Platform. A jack-of-all-trades, she is often with an implementation throughout its lifecycle; from demo to </a:t>
            </a:r>
            <a:r>
              <a:rPr lang="en-US" sz="2000" b="0" i="0" u="none" strike="noStrike">
                <a:solidFill>
                  <a:srgbClr val="FFFFFF"/>
                </a:solidFill>
                <a:effectLst/>
                <a:latin typeface="Segoe UI"/>
                <a:cs typeface="Segoe UI"/>
              </a:rPr>
              <a:t>deployment.</a:t>
            </a:r>
            <a:r>
              <a:rPr lang="en-US" sz="2000">
                <a:solidFill>
                  <a:srgbClr val="FFFFFF"/>
                </a:solidFill>
                <a:latin typeface="Segoe UI"/>
                <a:cs typeface="Segoe UI"/>
              </a:rPr>
              <a:t> </a:t>
            </a:r>
            <a:endParaRPr lang="en-US" sz="2000" b="0" i="0">
              <a:solidFill>
                <a:srgbClr val="1A1A1A"/>
              </a:solidFill>
              <a:effectLst/>
              <a:latin typeface="Segoe UI"/>
              <a:cs typeface="Segoe UI"/>
            </a:endParaRPr>
          </a:p>
          <a:p>
            <a:pPr algn="l" rtl="0" fontAlgn="base"/>
            <a:r>
              <a:rPr lang="en-US" sz="2000" b="0" i="0" dirty="0">
                <a:solidFill>
                  <a:srgbClr val="1A1A1A"/>
                </a:solidFill>
                <a:effectLst/>
                <a:latin typeface="Segoe UI" panose="020B0502040204020203" pitchFamily="34" charset="0"/>
              </a:rPr>
              <a:t>​</a:t>
            </a:r>
          </a:p>
          <a:p>
            <a:pPr fontAlgn="base"/>
            <a:r>
              <a:rPr lang="en-US" sz="2000" b="0" i="0" u="none" strike="noStrike" dirty="0">
                <a:solidFill>
                  <a:srgbClr val="FFFFFF"/>
                </a:solidFill>
                <a:effectLst/>
                <a:latin typeface="Segoe UI"/>
                <a:cs typeface="Segoe UI"/>
              </a:rPr>
              <a:t>As a trainer and coach, she is </a:t>
            </a:r>
            <a:r>
              <a:rPr lang="en-US" sz="2000" dirty="0">
                <a:solidFill>
                  <a:srgbClr val="FFFFFF"/>
                </a:solidFill>
                <a:latin typeface="Segoe UI"/>
                <a:cs typeface="Segoe UI"/>
              </a:rPr>
              <a:t>enthusiastic about coaching individuals looking to discover how the Microsoft Business Applications platform can positively impact their live and </a:t>
            </a:r>
            <a:r>
              <a:rPr lang="en-US" sz="2000">
                <a:solidFill>
                  <a:srgbClr val="FFFFFF"/>
                </a:solidFill>
                <a:latin typeface="Segoe UI"/>
                <a:cs typeface="Segoe UI"/>
              </a:rPr>
              <a:t>businesses. She is additionally involved in delivering </a:t>
            </a:r>
            <a:r>
              <a:rPr lang="en-US" sz="2000" dirty="0">
                <a:solidFill>
                  <a:srgbClr val="FFFFFF"/>
                </a:solidFill>
                <a:latin typeface="Segoe UI"/>
                <a:cs typeface="Segoe UI"/>
              </a:rPr>
              <a:t>training documentation to Microsoft and their partners. </a:t>
            </a:r>
            <a:endParaRPr lang="en-US" sz="2000" b="0" i="0" dirty="0">
              <a:solidFill>
                <a:srgbClr val="FFFFFF"/>
              </a:solidFill>
              <a:effectLst/>
              <a:latin typeface="Segoe UI" panose="020B0502040204020203" pitchFamily="34" charset="0"/>
              <a:cs typeface="Segoe UI"/>
            </a:endParaRPr>
          </a:p>
          <a:p>
            <a:pPr algn="l" rtl="0" fontAlgn="base"/>
            <a:r>
              <a:rPr lang="en-US" sz="2000" b="0" i="0" dirty="0">
                <a:solidFill>
                  <a:srgbClr val="1A1A1A"/>
                </a:solidFill>
                <a:effectLst/>
                <a:latin typeface="Segoe UI" panose="020B0502040204020203" pitchFamily="34" charset="0"/>
              </a:rPr>
              <a:t>​</a:t>
            </a:r>
          </a:p>
        </p:txBody>
      </p:sp>
      <p:pic>
        <p:nvPicPr>
          <p:cNvPr id="3" name="Picture 2">
            <a:extLst>
              <a:ext uri="{FF2B5EF4-FFF2-40B4-BE49-F238E27FC236}">
                <a16:creationId xmlns:a16="http://schemas.microsoft.com/office/drawing/2014/main" id="{CD0D1E28-A328-44D5-8239-772D03E7C6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78813" y="3292869"/>
            <a:ext cx="2812227" cy="34865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4527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Powerful, simple apps with PowerApps</a:t>
            </a:r>
          </a:p>
        </p:txBody>
      </p:sp>
      <p:pic>
        <p:nvPicPr>
          <p:cNvPr id="9" name="Picture 8"/>
          <p:cNvPicPr>
            <a:picLocks noChangeAspect="1"/>
          </p:cNvPicPr>
          <p:nvPr/>
        </p:nvPicPr>
        <p:blipFill>
          <a:blip r:embed="rId3"/>
          <a:stretch>
            <a:fillRect/>
          </a:stretch>
        </p:blipFill>
        <p:spPr>
          <a:xfrm>
            <a:off x="533961" y="1464789"/>
            <a:ext cx="1997951" cy="3561038"/>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a:stretch>
            <a:fillRect/>
          </a:stretch>
        </p:blipFill>
        <p:spPr>
          <a:xfrm>
            <a:off x="4231398" y="1405331"/>
            <a:ext cx="1997951" cy="3572094"/>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5191678" y="2944944"/>
            <a:ext cx="2005334" cy="3572094"/>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stretch>
            <a:fillRect/>
          </a:stretch>
        </p:blipFill>
        <p:spPr>
          <a:xfrm>
            <a:off x="7815841" y="1405331"/>
            <a:ext cx="3201510" cy="2406269"/>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7"/>
          <a:stretch>
            <a:fillRect/>
          </a:stretch>
        </p:blipFill>
        <p:spPr>
          <a:xfrm>
            <a:off x="8698544" y="3570521"/>
            <a:ext cx="3220730" cy="2406269"/>
          </a:xfrm>
          <a:prstGeom prst="rect">
            <a:avLst/>
          </a:prstGeom>
          <a:effectLst>
            <a:outerShdw blurRad="50800" dist="38100" dir="2700000" algn="tl" rotWithShape="0">
              <a:prstClr val="black">
                <a:alpha val="40000"/>
              </a:prstClr>
            </a:outerShdw>
          </a:effectLst>
        </p:spPr>
      </p:pic>
      <p:grpSp>
        <p:nvGrpSpPr>
          <p:cNvPr id="14" name="Group 13"/>
          <p:cNvGrpSpPr/>
          <p:nvPr/>
        </p:nvGrpSpPr>
        <p:grpSpPr>
          <a:xfrm>
            <a:off x="1614617" y="2993347"/>
            <a:ext cx="1997951" cy="3561038"/>
            <a:chOff x="2270611" y="3182375"/>
            <a:chExt cx="2398222" cy="4274457"/>
          </a:xfrm>
        </p:grpSpPr>
        <p:pic>
          <p:nvPicPr>
            <p:cNvPr id="15" name="Picture 14"/>
            <p:cNvPicPr>
              <a:picLocks noChangeAspect="1"/>
            </p:cNvPicPr>
            <p:nvPr/>
          </p:nvPicPr>
          <p:blipFill>
            <a:blip r:embed="rId8"/>
            <a:stretch>
              <a:fillRect/>
            </a:stretch>
          </p:blipFill>
          <p:spPr>
            <a:xfrm>
              <a:off x="2270611" y="3182375"/>
              <a:ext cx="2398222" cy="4274457"/>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3772" y="4028264"/>
              <a:ext cx="487533" cy="527270"/>
            </a:xfrm>
            <a:prstGeom prst="rect">
              <a:avLst/>
            </a:prstGeom>
          </p:spPr>
        </p:pic>
      </p:grpSp>
    </p:spTree>
    <p:extLst>
      <p:ext uri="{BB962C8B-B14F-4D97-AF65-F5344CB8AC3E}">
        <p14:creationId xmlns:p14="http://schemas.microsoft.com/office/powerpoint/2010/main" val="22543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CBE6-9CE9-4421-BE6E-2CA3E2F74924}"/>
              </a:ext>
            </a:extLst>
          </p:cNvPr>
          <p:cNvSpPr>
            <a:spLocks noGrp="1"/>
          </p:cNvSpPr>
          <p:nvPr>
            <p:ph type="title"/>
          </p:nvPr>
        </p:nvSpPr>
        <p:spPr>
          <a:xfrm>
            <a:off x="839788" y="365125"/>
            <a:ext cx="10515600" cy="1325563"/>
          </a:xfrm>
        </p:spPr>
        <p:txBody>
          <a:bodyPr wrap="square" anchor="t">
            <a:normAutofit/>
          </a:bodyPr>
          <a:lstStyle/>
          <a:p>
            <a:r>
              <a:rPr lang="en-US" dirty="0"/>
              <a:t>Embedded Apps</a:t>
            </a:r>
          </a:p>
        </p:txBody>
      </p:sp>
      <p:pic>
        <p:nvPicPr>
          <p:cNvPr id="4" name="Picture 3" descr="Graphical user interface, application&#10;&#10;Description automatically generated">
            <a:extLst>
              <a:ext uri="{FF2B5EF4-FFF2-40B4-BE49-F238E27FC236}">
                <a16:creationId xmlns:a16="http://schemas.microsoft.com/office/drawing/2014/main" id="{E30551C6-7015-40A8-A47D-359BD1B6B83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39553" y="1440430"/>
            <a:ext cx="6912659" cy="4683327"/>
          </a:xfrm>
          <a:prstGeom prst="rect">
            <a:avLst/>
          </a:prstGeom>
          <a:noFill/>
        </p:spPr>
      </p:pic>
      <p:sp>
        <p:nvSpPr>
          <p:cNvPr id="5" name="TextBox 4">
            <a:extLst>
              <a:ext uri="{FF2B5EF4-FFF2-40B4-BE49-F238E27FC236}">
                <a16:creationId xmlns:a16="http://schemas.microsoft.com/office/drawing/2014/main" id="{BD7941A4-FA8E-4FCC-BB7E-0CC3090F13A2}"/>
              </a:ext>
            </a:extLst>
          </p:cNvPr>
          <p:cNvSpPr txBox="1"/>
          <p:nvPr/>
        </p:nvSpPr>
        <p:spPr>
          <a:xfrm>
            <a:off x="731520" y="2470965"/>
            <a:ext cx="3166712" cy="26222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Embed canvas app experiences into Model Driven Forms to complete processes that can’t easily be completed otherwise. </a:t>
            </a:r>
          </a:p>
        </p:txBody>
      </p:sp>
    </p:spTree>
    <p:extLst>
      <p:ext uri="{BB962C8B-B14F-4D97-AF65-F5344CB8AC3E}">
        <p14:creationId xmlns:p14="http://schemas.microsoft.com/office/powerpoint/2010/main" val="36437750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spc="-100" dirty="0">
                <a:solidFill>
                  <a:srgbClr val="FFFFFF"/>
                </a:solidFill>
                <a:latin typeface="Segoe UI Light"/>
              </a:rPr>
              <a:t>Easy Authoring</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defTabSz="913851">
              <a:spcAft>
                <a:spcPts val="1765"/>
              </a:spcAft>
              <a:defRPr/>
            </a:pPr>
            <a:r>
              <a:rPr lang="en-US" sz="1765" kern="0" spc="-29" dirty="0">
                <a:solidFill>
                  <a:srgbClr val="FFFFFF"/>
                </a:solidFill>
                <a:latin typeface="Segoe UI"/>
                <a:cs typeface="Segoe UI Semibold" panose="020B0702040204020203" pitchFamily="34" charset="0"/>
              </a:rPr>
              <a:t>Truly WYSIWYG – full control over user experience, use it as you build it</a:t>
            </a:r>
          </a:p>
          <a:p>
            <a:pPr defTabSz="913851">
              <a:spcAft>
                <a:spcPts val="1765"/>
              </a:spcAft>
              <a:defRPr/>
            </a:pPr>
            <a:r>
              <a:rPr lang="en-US" sz="1765" kern="0" spc="-29" dirty="0">
                <a:solidFill>
                  <a:srgbClr val="FFFFFF"/>
                </a:solidFill>
                <a:latin typeface="Segoe UI"/>
                <a:cs typeface="Segoe UI Semibold" panose="020B0702040204020203" pitchFamily="34" charset="0"/>
              </a:rPr>
              <a:t>Create app logic with familiar Excel-like expressions</a:t>
            </a:r>
          </a:p>
          <a:p>
            <a:pPr defTabSz="913851">
              <a:spcAft>
                <a:spcPts val="1765"/>
              </a:spcAft>
              <a:defRPr/>
            </a:pPr>
            <a:r>
              <a:rPr lang="en-US" sz="1765" kern="0" spc="-29" dirty="0">
                <a:solidFill>
                  <a:srgbClr val="FFFFFF"/>
                </a:solidFill>
                <a:latin typeface="Segoe UI"/>
                <a:cs typeface="Segoe UI Semibold" panose="020B0702040204020203" pitchFamily="34" charset="0"/>
              </a:rPr>
              <a:t>Mash up data from multiple sources right at the app level</a:t>
            </a:r>
          </a:p>
        </p:txBody>
      </p:sp>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3"/>
          <a:srcRect b="9666"/>
          <a:stretch/>
        </p:blipFill>
        <p:spPr>
          <a:xfrm>
            <a:off x="5710180" y="1403159"/>
            <a:ext cx="5637542" cy="3844704"/>
          </a:xfrm>
          <a:prstGeom prst="rect">
            <a:avLst/>
          </a:prstGeom>
        </p:spPr>
      </p:pic>
      <p:grpSp>
        <p:nvGrpSpPr>
          <p:cNvPr id="5" name="Group 4">
            <a:extLst>
              <a:ext uri="{FF2B5EF4-FFF2-40B4-BE49-F238E27FC236}">
                <a16:creationId xmlns:a16="http://schemas.microsoft.com/office/drawing/2014/main" id="{D224A76A-4E99-41D2-AE13-C4C7F9E20E2A}"/>
              </a:ext>
            </a:extLst>
          </p:cNvPr>
          <p:cNvGrpSpPr/>
          <p:nvPr/>
        </p:nvGrpSpPr>
        <p:grpSpPr>
          <a:xfrm>
            <a:off x="5257610" y="976594"/>
            <a:ext cx="6542685" cy="4585002"/>
            <a:chOff x="5363035" y="995680"/>
            <a:chExt cx="6673879" cy="467694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035" y="995680"/>
              <a:ext cx="6673879" cy="4676941"/>
            </a:xfrm>
            <a:prstGeom prst="rect">
              <a:avLst/>
            </a:prstGeom>
          </p:spPr>
        </p:pic>
        <p:pic>
          <p:nvPicPr>
            <p:cNvPr id="4" name="Picture 3">
              <a:extLst>
                <a:ext uri="{FF2B5EF4-FFF2-40B4-BE49-F238E27FC236}">
                  <a16:creationId xmlns:a16="http://schemas.microsoft.com/office/drawing/2014/main" id="{6B8EF01C-03E5-4BB8-A698-6A0B398F044B}"/>
                </a:ext>
              </a:extLst>
            </p:cNvPr>
            <p:cNvPicPr>
              <a:picLocks noChangeAspect="1"/>
            </p:cNvPicPr>
            <p:nvPr/>
          </p:nvPicPr>
          <p:blipFill>
            <a:blip r:embed="rId5"/>
            <a:stretch>
              <a:fillRect/>
            </a:stretch>
          </p:blipFill>
          <p:spPr>
            <a:xfrm>
              <a:off x="5855161" y="1410479"/>
              <a:ext cx="5728139" cy="3821921"/>
            </a:xfrm>
            <a:prstGeom prst="rect">
              <a:avLst/>
            </a:prstGeom>
          </p:spPr>
        </p:pic>
      </p:grpSp>
    </p:spTree>
    <p:extLst>
      <p:ext uri="{BB962C8B-B14F-4D97-AF65-F5344CB8AC3E}">
        <p14:creationId xmlns:p14="http://schemas.microsoft.com/office/powerpoint/2010/main" val="199392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B40A7-162C-47BE-B437-9B79E369B20C}"/>
              </a:ext>
            </a:extLst>
          </p:cNvPr>
          <p:cNvSpPr/>
          <p:nvPr/>
        </p:nvSpPr>
        <p:spPr bwMode="auto">
          <a:xfrm>
            <a:off x="5268986" y="349097"/>
            <a:ext cx="6613623" cy="75598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spc="-100" dirty="0">
                <a:solidFill>
                  <a:srgbClr val="FFFFFF"/>
                </a:solidFill>
                <a:latin typeface="Segoe UI Light"/>
              </a:rPr>
              <a:t>Connected data</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defTabSz="913851">
              <a:spcAft>
                <a:spcPts val="1765"/>
              </a:spcAft>
              <a:defRPr/>
            </a:pPr>
            <a:r>
              <a:rPr lang="en-US" sz="1765" kern="0" spc="-29" dirty="0">
                <a:solidFill>
                  <a:srgbClr val="FFFFFF"/>
                </a:solidFill>
                <a:latin typeface="Segoe UI"/>
                <a:cs typeface="Segoe UI Semibold" panose="020B0702040204020203" pitchFamily="34" charset="0"/>
              </a:rPr>
              <a:t>Common data service provides a rich platform + standard model that gets creators instantly productive</a:t>
            </a:r>
          </a:p>
          <a:p>
            <a:pPr defTabSz="913851">
              <a:spcAft>
                <a:spcPts val="1765"/>
              </a:spcAft>
              <a:defRPr/>
            </a:pPr>
            <a:r>
              <a:rPr lang="en-US" sz="1765" kern="0" spc="-29" dirty="0">
                <a:solidFill>
                  <a:srgbClr val="FFFFFF"/>
                </a:solidFill>
                <a:latin typeface="Segoe UI"/>
                <a:cs typeface="Segoe UI Semibold" panose="020B0702040204020203" pitchFamily="34" charset="0"/>
              </a:rPr>
              <a:t>Add 350+ connected data sources</a:t>
            </a:r>
          </a:p>
          <a:p>
            <a:pPr defTabSz="913851">
              <a:spcAft>
                <a:spcPts val="1765"/>
              </a:spcAft>
              <a:defRPr/>
            </a:pPr>
            <a:r>
              <a:rPr lang="en-US" sz="1765" kern="0" spc="-29" dirty="0">
                <a:solidFill>
                  <a:srgbClr val="FFFFFF"/>
                </a:solidFill>
                <a:latin typeface="Segoe UI"/>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5499400" y="546736"/>
            <a:ext cx="5984798" cy="6979729"/>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a:srcRect r="62586"/>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a:srcRect r="34388"/>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58247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dirty="0">
                <a:solidFill>
                  <a:srgbClr val="FFFFFF"/>
                </a:solidFill>
                <a:latin typeface="Segoe UI Light"/>
              </a:rPr>
              <a:t>Cross-platform</a:t>
            </a:r>
            <a:endParaRPr lang="en-US" sz="4313" spc="-100" dirty="0">
              <a:solidFill>
                <a:srgbClr val="FFFFFF"/>
              </a:solidFill>
              <a:latin typeface="Segoe UI Light"/>
            </a:endParaRP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defTabSz="913851">
              <a:spcAft>
                <a:spcPts val="1765"/>
              </a:spcAft>
              <a:defRPr/>
            </a:pPr>
            <a:r>
              <a:rPr lang="en-US" sz="1765" kern="0" spc="-29" dirty="0">
                <a:solidFill>
                  <a:srgbClr val="FFFFFF"/>
                </a:solidFill>
                <a:latin typeface="Segoe UI"/>
                <a:cs typeface="Segoe UI Semibold" panose="020B0702040204020203" pitchFamily="34" charset="0"/>
              </a:rPr>
              <a:t>Publish instantly to iOS, Android, Windows, and the web</a:t>
            </a:r>
          </a:p>
          <a:p>
            <a:pPr defTabSz="913851">
              <a:spcAft>
                <a:spcPts val="1765"/>
              </a:spcAft>
              <a:defRPr/>
            </a:pPr>
            <a:r>
              <a:rPr lang="en-US" sz="1765" kern="0" spc="-29" dirty="0">
                <a:solidFill>
                  <a:srgbClr val="FFFFFF"/>
                </a:solidFill>
                <a:latin typeface="Segoe UI"/>
                <a:cs typeface="Segoe UI Semibold" panose="020B0702040204020203" pitchFamily="34" charset="0"/>
              </a:rPr>
              <a:t>Sharing apps is like sharing documents</a:t>
            </a:r>
          </a:p>
          <a:p>
            <a:pPr defTabSz="913851">
              <a:spcAft>
                <a:spcPts val="1765"/>
              </a:spcAft>
              <a:defRPr/>
            </a:pPr>
            <a:r>
              <a:rPr lang="en-US" sz="1765" kern="0" spc="-29" dirty="0">
                <a:solidFill>
                  <a:srgbClr val="FFFFFF"/>
                </a:solidFill>
                <a:latin typeface="Segoe UI"/>
                <a:cs typeface="Segoe UI Semibold" panose="020B0702040204020203" pitchFamily="34" charset="0"/>
              </a:rPr>
              <a:t>Manage across environments</a:t>
            </a:r>
          </a:p>
        </p:txBody>
      </p:sp>
      <p:pic>
        <p:nvPicPr>
          <p:cNvPr id="5" name="Picture 4">
            <a:extLst>
              <a:ext uri="{FF2B5EF4-FFF2-40B4-BE49-F238E27FC236}">
                <a16:creationId xmlns:a16="http://schemas.microsoft.com/office/drawing/2014/main" id="{0A075BC3-B533-4E59-AF13-ED5B557307BC}"/>
              </a:ext>
            </a:extLst>
          </p:cNvPr>
          <p:cNvPicPr>
            <a:picLocks noChangeAspect="1"/>
          </p:cNvPicPr>
          <p:nvPr/>
        </p:nvPicPr>
        <p:blipFill rotWithShape="1">
          <a:blip r:embed="rId3"/>
          <a:srcRect l="35061"/>
          <a:stretch/>
        </p:blipFill>
        <p:spPr>
          <a:xfrm>
            <a:off x="4840237" y="-670760"/>
            <a:ext cx="7254350" cy="8011971"/>
          </a:xfrm>
          <a:prstGeom prst="rect">
            <a:avLst/>
          </a:prstGeom>
        </p:spPr>
      </p:pic>
    </p:spTree>
    <p:extLst>
      <p:ext uri="{BB962C8B-B14F-4D97-AF65-F5344CB8AC3E}">
        <p14:creationId xmlns:p14="http://schemas.microsoft.com/office/powerpoint/2010/main" val="208472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78" y="488"/>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spc="-100" dirty="0">
                <a:solidFill>
                  <a:srgbClr val="FFFFFF"/>
                </a:solidFill>
                <a:latin typeface="Segoe UI Light"/>
              </a:rPr>
              <a:t>Pro developers welcome…</a:t>
            </a:r>
          </a:p>
        </p:txBody>
      </p:sp>
      <p:sp>
        <p:nvSpPr>
          <p:cNvPr id="11" name="Rectangle 10"/>
          <p:cNvSpPr/>
          <p:nvPr/>
        </p:nvSpPr>
        <p:spPr>
          <a:xfrm>
            <a:off x="268928" y="1821287"/>
            <a:ext cx="4029723" cy="1464624"/>
          </a:xfrm>
          <a:prstGeom prst="rect">
            <a:avLst/>
          </a:prstGeom>
        </p:spPr>
        <p:txBody>
          <a:bodyPr wrap="square" tIns="143407" bIns="143407" anchor="t" anchorCtr="0">
            <a:noAutofit/>
          </a:bodyPr>
          <a:lstStyle/>
          <a:p>
            <a:pPr defTabSz="913851">
              <a:spcAft>
                <a:spcPts val="1765"/>
              </a:spcAft>
              <a:defRPr/>
            </a:pPr>
            <a:r>
              <a:rPr lang="en-US" sz="1765" kern="0" spc="-29" dirty="0">
                <a:solidFill>
                  <a:srgbClr val="FFFFFF"/>
                </a:solidFill>
                <a:latin typeface="Segoe UI"/>
                <a:cs typeface="Segoe UI Semibold" panose="020B0702040204020203" pitchFamily="34" charset="0"/>
              </a:rPr>
              <a:t>Build apps that go beyond what you get in the box</a:t>
            </a:r>
          </a:p>
          <a:p>
            <a:pPr defTabSz="913851">
              <a:spcAft>
                <a:spcPts val="1765"/>
              </a:spcAft>
              <a:defRPr/>
            </a:pPr>
            <a:r>
              <a:rPr lang="en-US" sz="1765" kern="0" spc="-29" dirty="0">
                <a:solidFill>
                  <a:srgbClr val="FFFFFF"/>
                </a:solidFill>
                <a:latin typeface="Segoe UI"/>
                <a:cs typeface="Segoe UI Semibold" panose="020B0702040204020203" pitchFamily="34" charset="0"/>
              </a:rPr>
              <a:t>Build reusable custom app components &amp; connectors</a:t>
            </a:r>
          </a:p>
          <a:p>
            <a:pPr defTabSz="913851">
              <a:spcAft>
                <a:spcPts val="1765"/>
              </a:spcAft>
              <a:defRPr/>
            </a:pPr>
            <a:r>
              <a:rPr lang="en-US" sz="1765" kern="0" spc="-29" dirty="0">
                <a:solidFill>
                  <a:srgbClr val="FFFFFF"/>
                </a:solidFill>
                <a:latin typeface="Segoe UI"/>
                <a:cs typeface="Segoe UI Semibold" panose="020B0702040204020203" pitchFamily="34" charset="0"/>
              </a:rPr>
              <a:t>Leverage the full power of Azure capabilities</a:t>
            </a:r>
          </a:p>
          <a:p>
            <a:pPr defTabSz="913851">
              <a:spcAft>
                <a:spcPts val="1765"/>
              </a:spcAft>
              <a:defRPr/>
            </a:pPr>
            <a:endParaRPr lang="en-US" sz="1765" kern="0" spc="-29" dirty="0">
              <a:solidFill>
                <a:srgbClr val="FFFFFF"/>
              </a:solidFill>
              <a:latin typeface="Segoe UI"/>
              <a:cs typeface="Segoe UI Semibold" panose="020B0702040204020203" pitchFamily="34" charset="0"/>
            </a:endParaRPr>
          </a:p>
        </p:txBody>
      </p:sp>
      <p:grpSp>
        <p:nvGrpSpPr>
          <p:cNvPr id="17" name="Group 16"/>
          <p:cNvGrpSpPr/>
          <p:nvPr/>
        </p:nvGrpSpPr>
        <p:grpSpPr>
          <a:xfrm>
            <a:off x="4153746" y="971405"/>
            <a:ext cx="7694313" cy="5239032"/>
            <a:chOff x="3551237" y="1058862"/>
            <a:chExt cx="8382000" cy="5707275"/>
          </a:xfrm>
        </p:grpSpPr>
        <p:grpSp>
          <p:nvGrpSpPr>
            <p:cNvPr id="18" name="Group 17"/>
            <p:cNvGrpSpPr/>
            <p:nvPr/>
          </p:nvGrpSpPr>
          <p:grpSpPr>
            <a:xfrm>
              <a:off x="3551237" y="1058862"/>
              <a:ext cx="6874350" cy="4896804"/>
              <a:chOff x="3914417" y="-1379538"/>
              <a:chExt cx="8051052" cy="5735004"/>
            </a:xfrm>
          </p:grpSpPr>
          <p:pic>
            <p:nvPicPr>
              <p:cNvPr id="22" name="Picture 21" descr="A screenshot of a social media post&#10;&#10;Description generated with very high confidence">
                <a:extLst>
                  <a:ext uri="{FF2B5EF4-FFF2-40B4-BE49-F238E27FC236}">
                    <a16:creationId xmlns:a16="http://schemas.microsoft.com/office/drawing/2014/main" id="{B73DF401-EA4B-4050-8C12-B1ED568BB1E6}"/>
                  </a:ext>
                </a:extLst>
              </p:cNvPr>
              <p:cNvPicPr>
                <a:picLocks noChangeAspect="1"/>
              </p:cNvPicPr>
              <p:nvPr/>
            </p:nvPicPr>
            <p:blipFill>
              <a:blip r:embed="rId3"/>
              <a:stretch>
                <a:fillRect/>
              </a:stretch>
            </p:blipFill>
            <p:spPr>
              <a:xfrm>
                <a:off x="4459110" y="-922338"/>
                <a:ext cx="6974895" cy="499151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417" y="-1379538"/>
                <a:ext cx="8051052" cy="5735004"/>
              </a:xfrm>
              <a:prstGeom prst="rect">
                <a:avLst/>
              </a:prstGeom>
            </p:spPr>
          </p:pic>
        </p:grpSp>
        <p:grpSp>
          <p:nvGrpSpPr>
            <p:cNvPr id="19" name="Group 18"/>
            <p:cNvGrpSpPr/>
            <p:nvPr/>
          </p:nvGrpSpPr>
          <p:grpSpPr>
            <a:xfrm>
              <a:off x="5934163" y="2186199"/>
              <a:ext cx="5999074" cy="4579938"/>
              <a:chOff x="1899320" y="-160338"/>
              <a:chExt cx="7086600" cy="5410200"/>
            </a:xfrm>
          </p:grpSpPr>
          <p:pic>
            <p:nvPicPr>
              <p:cNvPr id="20" name="Picture 19" descr="A screenshot of a cell phone&#10;&#10;Description generated with very high confidence">
                <a:extLst>
                  <a:ext uri="{FF2B5EF4-FFF2-40B4-BE49-F238E27FC236}">
                    <a16:creationId xmlns:a16="http://schemas.microsoft.com/office/drawing/2014/main" id="{23902918-82E5-4AC7-AE27-4D46B39AB4AB}"/>
                  </a:ext>
                </a:extLst>
              </p:cNvPr>
              <p:cNvPicPr>
                <a:picLocks noChangeAspect="1"/>
              </p:cNvPicPr>
              <p:nvPr/>
            </p:nvPicPr>
            <p:blipFill>
              <a:blip r:embed="rId5"/>
              <a:stretch>
                <a:fillRect/>
              </a:stretch>
            </p:blipFill>
            <p:spPr>
              <a:xfrm>
                <a:off x="2408237" y="274320"/>
                <a:ext cx="6065838" cy="449056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320" y="-160338"/>
                <a:ext cx="7086600" cy="5410200"/>
              </a:xfrm>
              <a:prstGeom prst="rect">
                <a:avLst/>
              </a:prstGeom>
            </p:spPr>
          </p:pic>
        </p:grpSp>
      </p:grpSp>
    </p:spTree>
    <p:extLst>
      <p:ext uri="{BB962C8B-B14F-4D97-AF65-F5344CB8AC3E}">
        <p14:creationId xmlns:p14="http://schemas.microsoft.com/office/powerpoint/2010/main" val="36743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2.99591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2A00-3185-400C-89B8-C0DE7592D4BC}"/>
              </a:ext>
            </a:extLst>
          </p:cNvPr>
          <p:cNvSpPr>
            <a:spLocks noGrp="1"/>
          </p:cNvSpPr>
          <p:nvPr>
            <p:ph type="title"/>
          </p:nvPr>
        </p:nvSpPr>
        <p:spPr/>
        <p:txBody>
          <a:bodyPr/>
          <a:lstStyle/>
          <a:p>
            <a:r>
              <a:rPr lang="en-US" dirty="0"/>
              <a:t>Dynamics 365</a:t>
            </a:r>
          </a:p>
        </p:txBody>
      </p:sp>
    </p:spTree>
    <p:extLst>
      <p:ext uri="{BB962C8B-B14F-4D97-AF65-F5344CB8AC3E}">
        <p14:creationId xmlns:p14="http://schemas.microsoft.com/office/powerpoint/2010/main" val="41380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C352-5D59-4CD4-862F-C964DF0C28AC}"/>
              </a:ext>
            </a:extLst>
          </p:cNvPr>
          <p:cNvSpPr>
            <a:spLocks noGrp="1"/>
          </p:cNvSpPr>
          <p:nvPr>
            <p:ph type="title"/>
          </p:nvPr>
        </p:nvSpPr>
        <p:spPr/>
        <p:txBody>
          <a:bodyPr/>
          <a:lstStyle/>
          <a:p>
            <a:r>
              <a:rPr lang="en-US" dirty="0"/>
              <a:t>Microsoft Dynamics 365</a:t>
            </a:r>
            <a:br>
              <a:rPr lang="en-US" dirty="0"/>
            </a:b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87894018-FA71-494F-BD4B-0329CE416D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70535" y="1582802"/>
            <a:ext cx="8871284" cy="4753314"/>
          </a:xfrm>
          <a:prstGeom prst="rect">
            <a:avLst/>
          </a:prstGeom>
        </p:spPr>
      </p:pic>
    </p:spTree>
    <p:extLst>
      <p:ext uri="{BB962C8B-B14F-4D97-AF65-F5344CB8AC3E}">
        <p14:creationId xmlns:p14="http://schemas.microsoft.com/office/powerpoint/2010/main" val="30900993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6812-E394-4C00-979F-9DF3B2AF5FD0}"/>
              </a:ext>
            </a:extLst>
          </p:cNvPr>
          <p:cNvSpPr>
            <a:spLocks noGrp="1"/>
          </p:cNvSpPr>
          <p:nvPr>
            <p:ph type="title"/>
          </p:nvPr>
        </p:nvSpPr>
        <p:spPr/>
        <p:txBody>
          <a:bodyPr/>
          <a:lstStyle/>
          <a:p>
            <a:r>
              <a:rPr lang="en-US" dirty="0"/>
              <a:t>Power Automate</a:t>
            </a:r>
          </a:p>
        </p:txBody>
      </p:sp>
    </p:spTree>
    <p:extLst>
      <p:ext uri="{BB962C8B-B14F-4D97-AF65-F5344CB8AC3E}">
        <p14:creationId xmlns:p14="http://schemas.microsoft.com/office/powerpoint/2010/main" val="34373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092" y="1114594"/>
            <a:ext cx="10927814" cy="1159511"/>
          </a:xfrm>
          <a:prstGeom prst="rect">
            <a:avLst/>
          </a:prstGeom>
          <a:noFill/>
        </p:spPr>
        <p:txBody>
          <a:bodyPr wrap="square" rtlCol="0">
            <a:spAutoFit/>
          </a:bodyPr>
          <a:lstStyle/>
          <a:p>
            <a:pPr algn="ctr" defTabSz="914367">
              <a:defRPr/>
            </a:pPr>
            <a:r>
              <a:rPr lang="en-US" sz="3400" dirty="0">
                <a:solidFill>
                  <a:srgbClr val="353535"/>
                </a:solidFill>
                <a:latin typeface="Segoe UI Semilight"/>
                <a:cs typeface="Segoe UI Light" panose="020B0502040204020203" pitchFamily="34" charset="0"/>
              </a:rPr>
              <a:t>Microsoft Power Automate helps </a:t>
            </a:r>
            <a:r>
              <a:rPr lang="en-US" sz="3400" b="1" u="sng" dirty="0">
                <a:solidFill>
                  <a:srgbClr val="353535"/>
                </a:solidFill>
                <a:latin typeface="Segoe UI Semilight"/>
                <a:cs typeface="Segoe UI Light" panose="020B0502040204020203" pitchFamily="34" charset="0"/>
              </a:rPr>
              <a:t>non-developers </a:t>
            </a:r>
            <a:r>
              <a:rPr lang="en-US" sz="3400" dirty="0">
                <a:solidFill>
                  <a:srgbClr val="353535"/>
                </a:solidFill>
                <a:latin typeface="Segoe UI Semilight"/>
                <a:cs typeface="Segoe UI Light" panose="020B0502040204020203" pitchFamily="34" charset="0"/>
              </a:rPr>
              <a:t>work smarter by automating workflows across services</a:t>
            </a:r>
          </a:p>
        </p:txBody>
      </p:sp>
      <p:grpSp>
        <p:nvGrpSpPr>
          <p:cNvPr id="17" name="Group 16"/>
          <p:cNvGrpSpPr/>
          <p:nvPr/>
        </p:nvGrpSpPr>
        <p:grpSpPr>
          <a:xfrm>
            <a:off x="1174979" y="2988708"/>
            <a:ext cx="2050425" cy="2692687"/>
            <a:chOff x="1174280" y="2786514"/>
            <a:chExt cx="2050716" cy="2693069"/>
          </a:xfrm>
        </p:grpSpPr>
        <p:pic>
          <p:nvPicPr>
            <p:cNvPr id="6" name="Picture 5"/>
            <p:cNvPicPr>
              <a:picLocks noChangeAspect="1"/>
            </p:cNvPicPr>
            <p:nvPr/>
          </p:nvPicPr>
          <p:blipFill rotWithShape="1">
            <a:blip r:embed="rId3"/>
            <a:srcRect l="7342" t="6511" r="8821" b="8019"/>
            <a:stretch/>
          </p:blipFill>
          <p:spPr>
            <a:xfrm>
              <a:off x="1174280" y="2786514"/>
              <a:ext cx="2050716" cy="2050716"/>
            </a:xfrm>
            <a:prstGeom prst="ellipse">
              <a:avLst/>
            </a:prstGeom>
          </p:spPr>
        </p:pic>
        <p:sp>
          <p:nvSpPr>
            <p:cNvPr id="11" name="TextBox 10"/>
            <p:cNvSpPr txBox="1"/>
            <p:nvPr/>
          </p:nvSpPr>
          <p:spPr>
            <a:xfrm>
              <a:off x="1272942" y="5112054"/>
              <a:ext cx="1740202" cy="367529"/>
            </a:xfrm>
            <a:prstGeom prst="rect">
              <a:avLst/>
            </a:prstGeom>
            <a:noFill/>
          </p:spPr>
          <p:txBody>
            <a:bodyPr wrap="none" rtlCol="0">
              <a:spAutoFit/>
            </a:bodyPr>
            <a:lstStyle/>
            <a:p>
              <a:pPr defTabSz="914367">
                <a:defRPr/>
              </a:pPr>
              <a:r>
                <a:rPr lang="en-US" dirty="0">
                  <a:solidFill>
                    <a:srgbClr val="0078D7"/>
                  </a:solidFill>
                  <a:latin typeface="Segoe UI Light"/>
                  <a:cs typeface="Segoe UI" panose="020B0502040204020203" pitchFamily="34" charset="0"/>
                </a:rPr>
                <a:t>Get notifications</a:t>
              </a:r>
            </a:p>
          </p:txBody>
        </p:sp>
      </p:grpSp>
      <p:grpSp>
        <p:nvGrpSpPr>
          <p:cNvPr id="18" name="Group 17"/>
          <p:cNvGrpSpPr/>
          <p:nvPr/>
        </p:nvGrpSpPr>
        <p:grpSpPr>
          <a:xfrm>
            <a:off x="3772182" y="2988708"/>
            <a:ext cx="2050425" cy="2692687"/>
            <a:chOff x="3771853" y="2786514"/>
            <a:chExt cx="2050716" cy="2693069"/>
          </a:xfrm>
        </p:grpSpPr>
        <p:pic>
          <p:nvPicPr>
            <p:cNvPr id="7" name="Picture 6"/>
            <p:cNvPicPr>
              <a:picLocks noChangeAspect="1"/>
            </p:cNvPicPr>
            <p:nvPr/>
          </p:nvPicPr>
          <p:blipFill rotWithShape="1">
            <a:blip r:embed="rId4"/>
            <a:srcRect l="3252" t="3415" r="3929" b="4091"/>
            <a:stretch/>
          </p:blipFill>
          <p:spPr>
            <a:xfrm>
              <a:off x="3771853" y="2786514"/>
              <a:ext cx="2050716" cy="2050716"/>
            </a:xfrm>
            <a:prstGeom prst="ellipse">
              <a:avLst/>
            </a:prstGeom>
          </p:spPr>
        </p:pic>
        <p:sp>
          <p:nvSpPr>
            <p:cNvPr id="12" name="TextBox 11"/>
            <p:cNvSpPr txBox="1"/>
            <p:nvPr/>
          </p:nvSpPr>
          <p:spPr>
            <a:xfrm>
              <a:off x="4239881" y="5112054"/>
              <a:ext cx="1114660" cy="367529"/>
            </a:xfrm>
            <a:prstGeom prst="rect">
              <a:avLst/>
            </a:prstGeom>
            <a:noFill/>
          </p:spPr>
          <p:txBody>
            <a:bodyPr wrap="none" rtlCol="0">
              <a:spAutoFit/>
            </a:bodyPr>
            <a:lstStyle/>
            <a:p>
              <a:pPr defTabSz="914367">
                <a:defRPr/>
              </a:pPr>
              <a:r>
                <a:rPr lang="en-US" dirty="0">
                  <a:solidFill>
                    <a:srgbClr val="0078D7"/>
                  </a:solidFill>
                  <a:latin typeface="Segoe UI Light" panose="020B0502040204020203" pitchFamily="34" charset="0"/>
                  <a:cs typeface="Segoe UI Light" panose="020B0502040204020203" pitchFamily="34" charset="0"/>
                </a:rPr>
                <a:t>Copy files</a:t>
              </a:r>
            </a:p>
          </p:txBody>
        </p:sp>
      </p:grpSp>
      <p:grpSp>
        <p:nvGrpSpPr>
          <p:cNvPr id="19" name="Group 18"/>
          <p:cNvGrpSpPr/>
          <p:nvPr/>
        </p:nvGrpSpPr>
        <p:grpSpPr>
          <a:xfrm>
            <a:off x="6369388" y="2988709"/>
            <a:ext cx="2050425" cy="2692686"/>
            <a:chOff x="6369427" y="2786515"/>
            <a:chExt cx="2050716" cy="2693068"/>
          </a:xfrm>
        </p:grpSpPr>
        <p:pic>
          <p:nvPicPr>
            <p:cNvPr id="8" name="Picture 7"/>
            <p:cNvPicPr>
              <a:picLocks noChangeAspect="1"/>
            </p:cNvPicPr>
            <p:nvPr/>
          </p:nvPicPr>
          <p:blipFill rotWithShape="1">
            <a:blip r:embed="rId5"/>
            <a:srcRect l="2381" t="5263" r="4946" b="5217"/>
            <a:stretch/>
          </p:blipFill>
          <p:spPr>
            <a:xfrm>
              <a:off x="6369427" y="2786515"/>
              <a:ext cx="2050716" cy="2050714"/>
            </a:xfrm>
            <a:prstGeom prst="ellipse">
              <a:avLst/>
            </a:prstGeom>
          </p:spPr>
        </p:pic>
        <p:sp>
          <p:nvSpPr>
            <p:cNvPr id="13" name="TextBox 12"/>
            <p:cNvSpPr txBox="1"/>
            <p:nvPr/>
          </p:nvSpPr>
          <p:spPr>
            <a:xfrm>
              <a:off x="6698921" y="5112054"/>
              <a:ext cx="1325270" cy="367529"/>
            </a:xfrm>
            <a:prstGeom prst="rect">
              <a:avLst/>
            </a:prstGeom>
            <a:noFill/>
          </p:spPr>
          <p:txBody>
            <a:bodyPr wrap="none" rtlCol="0">
              <a:spAutoFit/>
            </a:bodyPr>
            <a:lstStyle/>
            <a:p>
              <a:pPr defTabSz="914367">
                <a:defRPr/>
              </a:pPr>
              <a:r>
                <a:rPr lang="en-US" dirty="0">
                  <a:solidFill>
                    <a:srgbClr val="0078D7"/>
                  </a:solidFill>
                  <a:latin typeface="Segoe UI Light"/>
                  <a:cs typeface="Segoe UI" panose="020B0502040204020203" pitchFamily="34" charset="0"/>
                </a:rPr>
                <a:t>Collect data</a:t>
              </a:r>
            </a:p>
          </p:txBody>
        </p:sp>
      </p:grpSp>
      <p:grpSp>
        <p:nvGrpSpPr>
          <p:cNvPr id="20" name="Group 19"/>
          <p:cNvGrpSpPr/>
          <p:nvPr/>
        </p:nvGrpSpPr>
        <p:grpSpPr>
          <a:xfrm>
            <a:off x="8950997" y="2988708"/>
            <a:ext cx="2139527" cy="2692687"/>
            <a:chOff x="8951399" y="2786514"/>
            <a:chExt cx="2139830" cy="2693069"/>
          </a:xfrm>
        </p:grpSpPr>
        <p:pic>
          <p:nvPicPr>
            <p:cNvPr id="9" name="Picture 8"/>
            <p:cNvPicPr>
              <a:picLocks noChangeAspect="1"/>
            </p:cNvPicPr>
            <p:nvPr/>
          </p:nvPicPr>
          <p:blipFill rotWithShape="1">
            <a:blip r:embed="rId6"/>
            <a:srcRect l="3618" t="4098" r="5684" b="6142"/>
            <a:stretch/>
          </p:blipFill>
          <p:spPr>
            <a:xfrm>
              <a:off x="9040513" y="2786514"/>
              <a:ext cx="2050716" cy="2050716"/>
            </a:xfrm>
            <a:prstGeom prst="ellipse">
              <a:avLst/>
            </a:prstGeom>
          </p:spPr>
        </p:pic>
        <p:sp>
          <p:nvSpPr>
            <p:cNvPr id="14" name="TextBox 13"/>
            <p:cNvSpPr txBox="1"/>
            <p:nvPr/>
          </p:nvSpPr>
          <p:spPr>
            <a:xfrm>
              <a:off x="8951399" y="5112054"/>
              <a:ext cx="2130050" cy="367529"/>
            </a:xfrm>
            <a:prstGeom prst="rect">
              <a:avLst/>
            </a:prstGeom>
            <a:noFill/>
          </p:spPr>
          <p:txBody>
            <a:bodyPr wrap="none" rtlCol="0">
              <a:spAutoFit/>
            </a:bodyPr>
            <a:lstStyle/>
            <a:p>
              <a:pPr defTabSz="914367">
                <a:defRPr/>
              </a:pPr>
              <a:r>
                <a:rPr lang="en-US" dirty="0">
                  <a:solidFill>
                    <a:srgbClr val="0078D7"/>
                  </a:solidFill>
                  <a:latin typeface="Segoe UI Light"/>
                  <a:cs typeface="Segoe UI" panose="020B0502040204020203" pitchFamily="34" charset="0"/>
                </a:rPr>
                <a:t>Automate approvals</a:t>
              </a:r>
            </a:p>
          </p:txBody>
        </p:sp>
      </p:grpSp>
    </p:spTree>
    <p:extLst>
      <p:ext uri="{BB962C8B-B14F-4D97-AF65-F5344CB8AC3E}">
        <p14:creationId xmlns:p14="http://schemas.microsoft.com/office/powerpoint/2010/main" val="339417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showing overview of Power Platform.">
            <a:extLst>
              <a:ext uri="{FF2B5EF4-FFF2-40B4-BE49-F238E27FC236}">
                <a16:creationId xmlns:a16="http://schemas.microsoft.com/office/drawing/2014/main" id="{EBED9A6A-8AB4-4AEE-87BF-A6E3A12CE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3" t="9927" r="1615" b="3811"/>
          <a:stretch/>
        </p:blipFill>
        <p:spPr bwMode="auto">
          <a:xfrm>
            <a:off x="1323298" y="1199004"/>
            <a:ext cx="9156266" cy="419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11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370A-CCD0-47B2-89D5-D42768EAA719}"/>
              </a:ext>
            </a:extLst>
          </p:cNvPr>
          <p:cNvSpPr>
            <a:spLocks noGrp="1"/>
          </p:cNvSpPr>
          <p:nvPr>
            <p:ph type="title"/>
          </p:nvPr>
        </p:nvSpPr>
        <p:spPr/>
        <p:txBody>
          <a:bodyPr/>
          <a:lstStyle/>
          <a:p>
            <a:r>
              <a:rPr lang="en-US" dirty="0"/>
              <a:t>PowerBi</a:t>
            </a:r>
          </a:p>
        </p:txBody>
      </p:sp>
      <p:sp>
        <p:nvSpPr>
          <p:cNvPr id="18" name="Text Placeholder 17">
            <a:extLst>
              <a:ext uri="{FF2B5EF4-FFF2-40B4-BE49-F238E27FC236}">
                <a16:creationId xmlns:a16="http://schemas.microsoft.com/office/drawing/2014/main" id="{367EE4D2-3DCA-4ACC-A7FC-9721026FDFD0}"/>
              </a:ext>
            </a:extLst>
          </p:cNvPr>
          <p:cNvSpPr>
            <a:spLocks noGrp="1"/>
          </p:cNvSpPr>
          <p:nvPr>
            <p:ph type="body" sz="quarter" idx="11"/>
          </p:nvPr>
        </p:nvSpPr>
        <p:spPr>
          <a:xfrm>
            <a:off x="581024" y="4959433"/>
            <a:ext cx="3470917" cy="215444"/>
          </a:xfrm>
        </p:spPr>
        <p:txBody>
          <a:bodyPr/>
          <a:lstStyle/>
          <a:p>
            <a:r>
              <a:rPr lang="en-US" dirty="0"/>
              <a:t>Connect your database(s) to Power BI</a:t>
            </a:r>
          </a:p>
        </p:txBody>
      </p:sp>
      <p:sp>
        <p:nvSpPr>
          <p:cNvPr id="19" name="Text Placeholder 18">
            <a:extLst>
              <a:ext uri="{FF2B5EF4-FFF2-40B4-BE49-F238E27FC236}">
                <a16:creationId xmlns:a16="http://schemas.microsoft.com/office/drawing/2014/main" id="{0F9CAD6F-D69D-491E-85A4-794C2E64EF1D}"/>
              </a:ext>
            </a:extLst>
          </p:cNvPr>
          <p:cNvSpPr>
            <a:spLocks noGrp="1"/>
          </p:cNvSpPr>
          <p:nvPr>
            <p:ph type="body" sz="quarter" idx="12"/>
          </p:nvPr>
        </p:nvSpPr>
        <p:spPr>
          <a:xfrm>
            <a:off x="4359825" y="4959433"/>
            <a:ext cx="3472349" cy="215444"/>
          </a:xfrm>
        </p:spPr>
        <p:txBody>
          <a:bodyPr/>
          <a:lstStyle/>
          <a:p>
            <a:r>
              <a:rPr lang="en-US" dirty="0"/>
              <a:t>Query and Structure your data…</a:t>
            </a:r>
          </a:p>
        </p:txBody>
      </p:sp>
      <p:sp>
        <p:nvSpPr>
          <p:cNvPr id="20" name="Text Placeholder 19">
            <a:extLst>
              <a:ext uri="{FF2B5EF4-FFF2-40B4-BE49-F238E27FC236}">
                <a16:creationId xmlns:a16="http://schemas.microsoft.com/office/drawing/2014/main" id="{CB87E312-0904-4381-8DCE-8C58CAACB79C}"/>
              </a:ext>
            </a:extLst>
          </p:cNvPr>
          <p:cNvSpPr>
            <a:spLocks noGrp="1"/>
          </p:cNvSpPr>
          <p:nvPr>
            <p:ph type="body" sz="quarter" idx="13"/>
          </p:nvPr>
        </p:nvSpPr>
        <p:spPr>
          <a:xfrm>
            <a:off x="8138627" y="4959433"/>
            <a:ext cx="3472349" cy="430887"/>
          </a:xfrm>
        </p:spPr>
        <p:txBody>
          <a:bodyPr/>
          <a:lstStyle/>
          <a:p>
            <a:r>
              <a:rPr lang="en-US" dirty="0"/>
              <a:t>To create actionable and attractive data visualizations. </a:t>
            </a:r>
          </a:p>
        </p:txBody>
      </p:sp>
      <p:pic>
        <p:nvPicPr>
          <p:cNvPr id="22" name="Picture 21" descr="A picture containing application&#10;&#10;Description automatically generated">
            <a:extLst>
              <a:ext uri="{FF2B5EF4-FFF2-40B4-BE49-F238E27FC236}">
                <a16:creationId xmlns:a16="http://schemas.microsoft.com/office/drawing/2014/main" id="{53710FF4-A521-4EDB-A0CC-A2D87085E7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8758" y="1368010"/>
            <a:ext cx="11713946" cy="3434260"/>
          </a:xfrm>
          <a:prstGeom prst="rect">
            <a:avLst/>
          </a:prstGeom>
        </p:spPr>
      </p:pic>
      <p:sp>
        <p:nvSpPr>
          <p:cNvPr id="23" name="TextBox 22">
            <a:extLst>
              <a:ext uri="{FF2B5EF4-FFF2-40B4-BE49-F238E27FC236}">
                <a16:creationId xmlns:a16="http://schemas.microsoft.com/office/drawing/2014/main" id="{543697C5-D23B-4E1C-B84F-E236B057869C}"/>
              </a:ext>
            </a:extLst>
          </p:cNvPr>
          <p:cNvSpPr txBox="1"/>
          <p:nvPr/>
        </p:nvSpPr>
        <p:spPr>
          <a:xfrm>
            <a:off x="1340017" y="7352672"/>
            <a:ext cx="8934450" cy="433965"/>
          </a:xfrm>
          <a:prstGeom prst="rect">
            <a:avLst/>
          </a:prstGeom>
          <a:noFill/>
        </p:spPr>
        <p:txBody>
          <a:bodyPr wrap="square" lIns="182880" tIns="146304" rIns="182880" bIns="146304" rtlCol="0">
            <a:spAutoFit/>
          </a:bodyPr>
          <a:lstStyle/>
          <a:p>
            <a:r>
              <a:rPr lang="en-US" sz="900">
                <a:hlinkClick r:id="rId4" tooltip="https://blog.csdn.net/yushuzhen2008/article/details/103286646"/>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7028838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6812-E394-4C00-979F-9DF3B2AF5FD0}"/>
              </a:ext>
            </a:extLst>
          </p:cNvPr>
          <p:cNvSpPr>
            <a:spLocks noGrp="1"/>
          </p:cNvSpPr>
          <p:nvPr>
            <p:ph type="title"/>
          </p:nvPr>
        </p:nvSpPr>
        <p:spPr>
          <a:xfrm>
            <a:off x="433237" y="1229008"/>
            <a:ext cx="11027418" cy="528644"/>
          </a:xfrm>
        </p:spPr>
        <p:txBody>
          <a:bodyPr/>
          <a:lstStyle/>
          <a:p>
            <a:r>
              <a:rPr lang="en-US" dirty="0"/>
              <a:t>Teams</a:t>
            </a:r>
          </a:p>
        </p:txBody>
      </p:sp>
      <p:sp>
        <p:nvSpPr>
          <p:cNvPr id="3" name="Text Placeholder 2">
            <a:extLst>
              <a:ext uri="{FF2B5EF4-FFF2-40B4-BE49-F238E27FC236}">
                <a16:creationId xmlns:a16="http://schemas.microsoft.com/office/drawing/2014/main" id="{95680B7F-1AA9-4D4F-BAB7-89036059C0A2}"/>
              </a:ext>
            </a:extLst>
          </p:cNvPr>
          <p:cNvSpPr>
            <a:spLocks noGrp="1"/>
          </p:cNvSpPr>
          <p:nvPr>
            <p:ph type="body" sz="quarter" idx="10"/>
          </p:nvPr>
        </p:nvSpPr>
        <p:spPr>
          <a:xfrm>
            <a:off x="250052" y="2321004"/>
            <a:ext cx="2637526" cy="2215991"/>
          </a:xfrm>
        </p:spPr>
        <p:txBody>
          <a:bodyPr/>
          <a:lstStyle/>
          <a:p>
            <a:r>
              <a:rPr lang="en-US" dirty="0"/>
              <a:t>Use Microsoft teams to expand the Power Platform for greater user access and connectivity </a:t>
            </a:r>
          </a:p>
        </p:txBody>
      </p:sp>
      <p:pic>
        <p:nvPicPr>
          <p:cNvPr id="5" name="Picture 4">
            <a:extLst>
              <a:ext uri="{FF2B5EF4-FFF2-40B4-BE49-F238E27FC236}">
                <a16:creationId xmlns:a16="http://schemas.microsoft.com/office/drawing/2014/main" id="{6AEC5AAB-70E9-42DB-89F2-0EC5202809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14838" y="521884"/>
            <a:ext cx="8977162" cy="5738056"/>
          </a:xfrm>
          <a:prstGeom prst="rect">
            <a:avLst/>
          </a:prstGeom>
        </p:spPr>
      </p:pic>
      <p:sp>
        <p:nvSpPr>
          <p:cNvPr id="6" name="TextBox 5">
            <a:extLst>
              <a:ext uri="{FF2B5EF4-FFF2-40B4-BE49-F238E27FC236}">
                <a16:creationId xmlns:a16="http://schemas.microsoft.com/office/drawing/2014/main" id="{450A4010-D562-4741-AA92-BEFFDF2576B4}"/>
              </a:ext>
            </a:extLst>
          </p:cNvPr>
          <p:cNvSpPr txBox="1"/>
          <p:nvPr/>
        </p:nvSpPr>
        <p:spPr>
          <a:xfrm>
            <a:off x="731345" y="6858000"/>
            <a:ext cx="10729310" cy="433965"/>
          </a:xfrm>
          <a:prstGeom prst="rect">
            <a:avLst/>
          </a:prstGeom>
          <a:noFill/>
        </p:spPr>
        <p:txBody>
          <a:bodyPr wrap="square" lIns="182880" tIns="146304" rIns="182880" bIns="146304" rtlCol="0">
            <a:spAutoFit/>
          </a:bodyPr>
          <a:lstStyle/>
          <a:p>
            <a:r>
              <a:rPr lang="en-US" sz="900">
                <a:hlinkClick r:id="rId4" tooltip="https://technofaq.org/posts/2020/04/the-rise-of-telecommuting-will-happen-faster-than-we-expected/"/>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42758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370A-CCD0-47B2-89D5-D42768EAA719}"/>
              </a:ext>
            </a:extLst>
          </p:cNvPr>
          <p:cNvSpPr>
            <a:spLocks noGrp="1"/>
          </p:cNvSpPr>
          <p:nvPr>
            <p:ph type="title"/>
          </p:nvPr>
        </p:nvSpPr>
        <p:spPr>
          <a:xfrm>
            <a:off x="192506" y="1643600"/>
            <a:ext cx="11027418" cy="528644"/>
          </a:xfrm>
        </p:spPr>
        <p:txBody>
          <a:bodyPr/>
          <a:lstStyle/>
          <a:p>
            <a:r>
              <a:rPr lang="en-US" dirty="0"/>
              <a:t>Power Virtual Agent</a:t>
            </a:r>
          </a:p>
        </p:txBody>
      </p:sp>
      <p:sp>
        <p:nvSpPr>
          <p:cNvPr id="3" name="Text Placeholder 2">
            <a:extLst>
              <a:ext uri="{FF2B5EF4-FFF2-40B4-BE49-F238E27FC236}">
                <a16:creationId xmlns:a16="http://schemas.microsoft.com/office/drawing/2014/main" id="{FA34E947-3931-4A23-B25F-BB3585A4811F}"/>
              </a:ext>
            </a:extLst>
          </p:cNvPr>
          <p:cNvSpPr>
            <a:spLocks noGrp="1"/>
          </p:cNvSpPr>
          <p:nvPr>
            <p:ph type="body" sz="quarter" idx="10"/>
          </p:nvPr>
        </p:nvSpPr>
        <p:spPr>
          <a:xfrm>
            <a:off x="583558" y="2836500"/>
            <a:ext cx="2727533" cy="1477328"/>
          </a:xfrm>
        </p:spPr>
        <p:txBody>
          <a:bodyPr/>
          <a:lstStyle/>
          <a:p>
            <a:r>
              <a:rPr lang="en-US" dirty="0"/>
              <a:t>Create chatbots that users and customers can interact with.</a:t>
            </a:r>
          </a:p>
        </p:txBody>
      </p:sp>
      <p:pic>
        <p:nvPicPr>
          <p:cNvPr id="8" name="Picture 7" descr="Graphical user interface, text, application&#10;&#10;Description automatically generated">
            <a:extLst>
              <a:ext uri="{FF2B5EF4-FFF2-40B4-BE49-F238E27FC236}">
                <a16:creationId xmlns:a16="http://schemas.microsoft.com/office/drawing/2014/main" id="{CFE7D192-2C1B-4F21-853F-E1D1DB81D4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21742" y="1074963"/>
            <a:ext cx="7533373" cy="4232881"/>
          </a:xfrm>
          <a:prstGeom prst="rect">
            <a:avLst/>
          </a:prstGeom>
        </p:spPr>
      </p:pic>
    </p:spTree>
    <p:extLst>
      <p:ext uri="{BB962C8B-B14F-4D97-AF65-F5344CB8AC3E}">
        <p14:creationId xmlns:p14="http://schemas.microsoft.com/office/powerpoint/2010/main" val="11560373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6812-E394-4C00-979F-9DF3B2AF5FD0}"/>
              </a:ext>
            </a:extLst>
          </p:cNvPr>
          <p:cNvSpPr>
            <a:spLocks noGrp="1"/>
          </p:cNvSpPr>
          <p:nvPr>
            <p:ph type="title"/>
          </p:nvPr>
        </p:nvSpPr>
        <p:spPr/>
        <p:txBody>
          <a:bodyPr/>
          <a:lstStyle/>
          <a:p>
            <a:r>
              <a:rPr lang="en-US" dirty="0"/>
              <a:t>Portals</a:t>
            </a:r>
          </a:p>
        </p:txBody>
      </p:sp>
      <p:sp>
        <p:nvSpPr>
          <p:cNvPr id="4" name="Text Placeholder 3">
            <a:extLst>
              <a:ext uri="{FF2B5EF4-FFF2-40B4-BE49-F238E27FC236}">
                <a16:creationId xmlns:a16="http://schemas.microsoft.com/office/drawing/2014/main" id="{C9CA3C0D-5B4F-4133-9B3D-79C6071F9014}"/>
              </a:ext>
            </a:extLst>
          </p:cNvPr>
          <p:cNvSpPr>
            <a:spLocks noGrp="1"/>
          </p:cNvSpPr>
          <p:nvPr>
            <p:ph type="body" sz="quarter" idx="10"/>
          </p:nvPr>
        </p:nvSpPr>
        <p:spPr>
          <a:xfrm>
            <a:off x="269303" y="1187644"/>
            <a:ext cx="4610705" cy="1107996"/>
          </a:xfrm>
        </p:spPr>
        <p:txBody>
          <a:bodyPr/>
          <a:lstStyle/>
          <a:p>
            <a:r>
              <a:rPr lang="en-US" dirty="0"/>
              <a:t>Low Code solution for creating responsive websites for both external and internal users</a:t>
            </a:r>
          </a:p>
        </p:txBody>
      </p:sp>
      <p:pic>
        <p:nvPicPr>
          <p:cNvPr id="8" name="Picture 7" descr="Graphical user interface, application&#10;&#10;Description automatically generated">
            <a:extLst>
              <a:ext uri="{FF2B5EF4-FFF2-40B4-BE49-F238E27FC236}">
                <a16:creationId xmlns:a16="http://schemas.microsoft.com/office/drawing/2014/main" id="{146B0526-0263-4E03-BC09-73E3136664E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84203" y="0"/>
            <a:ext cx="7407797" cy="6858000"/>
          </a:xfrm>
          <a:prstGeom prst="rect">
            <a:avLst/>
          </a:prstGeom>
        </p:spPr>
      </p:pic>
      <p:sp>
        <p:nvSpPr>
          <p:cNvPr id="9" name="TextBox 8">
            <a:extLst>
              <a:ext uri="{FF2B5EF4-FFF2-40B4-BE49-F238E27FC236}">
                <a16:creationId xmlns:a16="http://schemas.microsoft.com/office/drawing/2014/main" id="{93194D9A-2D90-49B4-9900-6DEA2878C043}"/>
              </a:ext>
            </a:extLst>
          </p:cNvPr>
          <p:cNvSpPr txBox="1"/>
          <p:nvPr/>
        </p:nvSpPr>
        <p:spPr>
          <a:xfrm>
            <a:off x="4784203" y="6761747"/>
            <a:ext cx="7407797" cy="433965"/>
          </a:xfrm>
          <a:prstGeom prst="rect">
            <a:avLst/>
          </a:prstGeom>
          <a:noFill/>
        </p:spPr>
        <p:txBody>
          <a:bodyPr wrap="square" lIns="182880" tIns="146304" rIns="182880" bIns="146304" rtlCol="0">
            <a:spAutoFit/>
          </a:bodyPr>
          <a:lstStyle/>
          <a:p>
            <a:r>
              <a:rPr lang="en-US" sz="900">
                <a:hlinkClick r:id="rId4" tooltip="https://peterdehaas.net/2019/06/microsoft-powerapps-introducing-powerapps-portal-for-external-users.html"/>
              </a:rPr>
              <a:t>This Photo</a:t>
            </a:r>
            <a:r>
              <a:rPr lang="en-US" sz="900"/>
              <a:t> by Unknown Author is licensed under </a:t>
            </a:r>
            <a:r>
              <a:rPr lang="en-US" sz="900">
                <a:hlinkClick r:id="rId5" tooltip="https://creativecommons.org/licenses/by-nc-sa/3.0/"/>
              </a:rPr>
              <a:t>CC BY-SA-NC</a:t>
            </a:r>
            <a:endParaRPr lang="en-US" sz="900"/>
          </a:p>
        </p:txBody>
      </p:sp>
      <p:sp>
        <p:nvSpPr>
          <p:cNvPr id="10" name="Text Placeholder 3">
            <a:extLst>
              <a:ext uri="{FF2B5EF4-FFF2-40B4-BE49-F238E27FC236}">
                <a16:creationId xmlns:a16="http://schemas.microsoft.com/office/drawing/2014/main" id="{91935FA6-401C-471C-AEA9-105F81D21D35}"/>
              </a:ext>
            </a:extLst>
          </p:cNvPr>
          <p:cNvSpPr txBox="1">
            <a:spLocks/>
          </p:cNvSpPr>
          <p:nvPr/>
        </p:nvSpPr>
        <p:spPr>
          <a:xfrm>
            <a:off x="221401" y="2729583"/>
            <a:ext cx="4610705" cy="147732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commercial or enterprise login providers such as Azure, LinkedIn, or others. Or allow anonymous access.</a:t>
            </a:r>
          </a:p>
        </p:txBody>
      </p:sp>
      <p:sp>
        <p:nvSpPr>
          <p:cNvPr id="14" name="Text Placeholder 3">
            <a:extLst>
              <a:ext uri="{FF2B5EF4-FFF2-40B4-BE49-F238E27FC236}">
                <a16:creationId xmlns:a16="http://schemas.microsoft.com/office/drawing/2014/main" id="{3AA41F5B-590B-4D2A-A86E-FB57EED76285}"/>
              </a:ext>
            </a:extLst>
          </p:cNvPr>
          <p:cNvSpPr txBox="1">
            <a:spLocks/>
          </p:cNvSpPr>
          <p:nvPr/>
        </p:nvSpPr>
        <p:spPr>
          <a:xfrm>
            <a:off x="173498" y="4640854"/>
            <a:ext cx="4610705" cy="147732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Create brand-specific website content and enrich it with CDS data. Display forms, views, charts, and dashboards built in the CDS</a:t>
            </a:r>
          </a:p>
        </p:txBody>
      </p:sp>
    </p:spTree>
    <p:extLst>
      <p:ext uri="{BB962C8B-B14F-4D97-AF65-F5344CB8AC3E}">
        <p14:creationId xmlns:p14="http://schemas.microsoft.com/office/powerpoint/2010/main" val="253237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66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D5B4-3495-4555-8C07-4A742D9E8F8F}"/>
              </a:ext>
            </a:extLst>
          </p:cNvPr>
          <p:cNvSpPr>
            <a:spLocks noGrp="1"/>
          </p:cNvSpPr>
          <p:nvPr>
            <p:ph type="title"/>
          </p:nvPr>
        </p:nvSpPr>
        <p:spPr/>
        <p:txBody>
          <a:bodyPr/>
          <a:lstStyle/>
          <a:p>
            <a:r>
              <a:rPr lang="en-US" dirty="0"/>
              <a:t>Common Data Service</a:t>
            </a:r>
          </a:p>
        </p:txBody>
      </p:sp>
    </p:spTree>
    <p:extLst>
      <p:ext uri="{BB962C8B-B14F-4D97-AF65-F5344CB8AC3E}">
        <p14:creationId xmlns:p14="http://schemas.microsoft.com/office/powerpoint/2010/main" val="235685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900" y="973"/>
            <a:ext cx="12186813" cy="6573788"/>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97" tIns="45699" rIns="91397" bIns="45699" numCol="1" rtlCol="0" anchor="ctr" anchorCtr="0" compatLnSpc="1">
            <a:prstTxWarp prst="textNoShape">
              <a:avLst/>
            </a:prstTxWarp>
          </a:bodyPr>
          <a:lstStyle/>
          <a:p>
            <a:pPr algn="ctr" defTabSz="913573" fontAlgn="base">
              <a:spcBef>
                <a:spcPct val="0"/>
              </a:spcBef>
              <a:spcAft>
                <a:spcPct val="0"/>
              </a:spcAft>
              <a:defRPr/>
            </a:pPr>
            <a:endParaRPr lang="en-US" sz="2000" dirty="0">
              <a:gradFill>
                <a:gsLst>
                  <a:gs pos="0">
                    <a:srgbClr val="FFFFFF"/>
                  </a:gs>
                  <a:gs pos="100000">
                    <a:srgbClr val="FFFFFF"/>
                  </a:gs>
                </a:gsLst>
                <a:lin ang="5400000" scaled="0"/>
              </a:gradFill>
              <a:latin typeface="Calibri" panose="020F0502020204030204"/>
            </a:endParaRPr>
          </a:p>
        </p:txBody>
      </p:sp>
      <p:sp>
        <p:nvSpPr>
          <p:cNvPr id="5" name="Rectangle 4"/>
          <p:cNvSpPr/>
          <p:nvPr/>
        </p:nvSpPr>
        <p:spPr bwMode="auto">
          <a:xfrm>
            <a:off x="8900" y="3849062"/>
            <a:ext cx="12186813" cy="298489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TextBox 5"/>
          <p:cNvSpPr txBox="1"/>
          <p:nvPr/>
        </p:nvSpPr>
        <p:spPr>
          <a:xfrm>
            <a:off x="676202" y="5035018"/>
            <a:ext cx="2443755" cy="1136833"/>
          </a:xfrm>
          <a:prstGeom prst="rect">
            <a:avLst/>
          </a:prstGeom>
          <a:noFill/>
        </p:spPr>
        <p:txBody>
          <a:bodyPr wrap="square" lIns="179208" tIns="143366" rIns="179208" bIns="143366"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lnSpc>
                <a:spcPct val="100000"/>
              </a:lnSpc>
              <a:defRPr/>
            </a:pPr>
            <a:r>
              <a:rPr lang="en-US" sz="1800" i="1" dirty="0">
                <a:latin typeface="Calibri" panose="020F0502020204030204"/>
                <a:cs typeface="Segoe UI Semilight" panose="020B0402040204020203" pitchFamily="34" charset="0"/>
              </a:rPr>
              <a:t>CDS does the heavy lifting to bring together all your data</a:t>
            </a:r>
          </a:p>
        </p:txBody>
      </p:sp>
      <p:sp>
        <p:nvSpPr>
          <p:cNvPr id="8" name="TextBox 7"/>
          <p:cNvSpPr txBox="1">
            <a:spLocks noChangeAspect="1"/>
          </p:cNvSpPr>
          <p:nvPr/>
        </p:nvSpPr>
        <p:spPr>
          <a:xfrm>
            <a:off x="8499613" y="1844842"/>
            <a:ext cx="3050774" cy="775597"/>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defRPr/>
            </a:pPr>
            <a:r>
              <a:rPr lang="en-US" sz="2800" dirty="0">
                <a:solidFill>
                  <a:srgbClr val="000000"/>
                </a:solidFill>
                <a:latin typeface="Segoe UI Light"/>
                <a:cs typeface="Segoe UI Semilight" panose="020B0402040204020203" pitchFamily="34" charset="0"/>
              </a:rPr>
              <a:t>Just works with the rest of Microsoft</a:t>
            </a:r>
          </a:p>
        </p:txBody>
      </p:sp>
      <p:sp>
        <p:nvSpPr>
          <p:cNvPr id="9" name="Oval 8"/>
          <p:cNvSpPr/>
          <p:nvPr/>
        </p:nvSpPr>
        <p:spPr bwMode="auto">
          <a:xfrm>
            <a:off x="9217922" y="3061290"/>
            <a:ext cx="1674827" cy="1674827"/>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31578" fontAlgn="base">
              <a:lnSpc>
                <a:spcPct val="90000"/>
              </a:lnSpc>
              <a:spcBef>
                <a:spcPct val="0"/>
              </a:spcBef>
              <a:spcAft>
                <a:spcPct val="0"/>
              </a:spcAft>
              <a:defRPr/>
            </a:pPr>
            <a:endParaRPr lang="en-US" sz="119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TextBox 29"/>
          <p:cNvSpPr txBox="1">
            <a:spLocks noChangeAspect="1"/>
          </p:cNvSpPr>
          <p:nvPr/>
        </p:nvSpPr>
        <p:spPr>
          <a:xfrm>
            <a:off x="676202" y="1847343"/>
            <a:ext cx="2470840" cy="775597"/>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defRPr/>
            </a:pPr>
            <a:r>
              <a:rPr lang="en-US" sz="2800" dirty="0">
                <a:solidFill>
                  <a:srgbClr val="000000"/>
                </a:solidFill>
                <a:latin typeface="Segoe UI Light"/>
                <a:cs typeface="Segoe UI Semilight" panose="020B0402040204020203" pitchFamily="34" charset="0"/>
              </a:rPr>
              <a:t>The Focal Point for your data</a:t>
            </a:r>
          </a:p>
        </p:txBody>
      </p:sp>
      <p:sp>
        <p:nvSpPr>
          <p:cNvPr id="32" name="Oval 31"/>
          <p:cNvSpPr/>
          <p:nvPr/>
        </p:nvSpPr>
        <p:spPr bwMode="auto">
          <a:xfrm>
            <a:off x="1046924" y="3064056"/>
            <a:ext cx="1674827" cy="1674824"/>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31578" fontAlgn="base">
              <a:lnSpc>
                <a:spcPct val="90000"/>
              </a:lnSpc>
              <a:spcBef>
                <a:spcPct val="0"/>
              </a:spcBef>
              <a:spcAft>
                <a:spcPct val="0"/>
              </a:spcAft>
              <a:defRPr/>
            </a:pPr>
            <a:endParaRPr lang="en-US" sz="119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TextBox 40"/>
          <p:cNvSpPr txBox="1"/>
          <p:nvPr/>
        </p:nvSpPr>
        <p:spPr>
          <a:xfrm>
            <a:off x="8676183" y="4876294"/>
            <a:ext cx="2758303" cy="1701899"/>
          </a:xfrm>
          <a:prstGeom prst="rect">
            <a:avLst/>
          </a:prstGeom>
          <a:noFill/>
        </p:spPr>
        <p:txBody>
          <a:bodyPr wrap="square" lIns="179208" tIns="143366" rIns="179208" bIns="143366"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lnSpc>
                <a:spcPct val="100000"/>
              </a:lnSpc>
              <a:defRPr/>
            </a:pPr>
            <a:r>
              <a:rPr lang="en-US" sz="1800" i="1" dirty="0">
                <a:latin typeface="Calibri" panose="020F0502020204030204"/>
                <a:cs typeface="Segoe UI Semilight" panose="020B0402040204020203" pitchFamily="34" charset="0"/>
              </a:rPr>
              <a:t>Building or integrating with CDS means your apps automatically work with other Microsoft apps and services</a:t>
            </a:r>
          </a:p>
        </p:txBody>
      </p:sp>
      <p:sp>
        <p:nvSpPr>
          <p:cNvPr id="58" name="TextBox 57">
            <a:extLst>
              <a:ext uri="{FF2B5EF4-FFF2-40B4-BE49-F238E27FC236}">
                <a16:creationId xmlns:a16="http://schemas.microsoft.com/office/drawing/2014/main" id="{D7096C17-1C91-4D32-A0BD-2F23E1CAEBAD}"/>
              </a:ext>
            </a:extLst>
          </p:cNvPr>
          <p:cNvSpPr txBox="1"/>
          <p:nvPr/>
        </p:nvSpPr>
        <p:spPr>
          <a:xfrm>
            <a:off x="4856615" y="1730382"/>
            <a:ext cx="2096854" cy="116339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defRPr/>
            </a:pPr>
            <a:r>
              <a:rPr lang="en-US" sz="2800" dirty="0">
                <a:solidFill>
                  <a:srgbClr val="000000"/>
                </a:solidFill>
                <a:latin typeface="Segoe UI Light"/>
                <a:cs typeface="Segoe UI Semilight" panose="020B0402040204020203" pitchFamily="34" charset="0"/>
              </a:rPr>
              <a:t>A great place to build and manage apps</a:t>
            </a:r>
          </a:p>
        </p:txBody>
      </p:sp>
      <p:sp>
        <p:nvSpPr>
          <p:cNvPr id="59" name="Oval 58">
            <a:extLst>
              <a:ext uri="{FF2B5EF4-FFF2-40B4-BE49-F238E27FC236}">
                <a16:creationId xmlns:a16="http://schemas.microsoft.com/office/drawing/2014/main" id="{F09F4507-E7FB-4E93-8E04-02828596A60F}"/>
              </a:ext>
            </a:extLst>
          </p:cNvPr>
          <p:cNvSpPr>
            <a:spLocks noChangeAspect="1"/>
          </p:cNvSpPr>
          <p:nvPr/>
        </p:nvSpPr>
        <p:spPr bwMode="auto">
          <a:xfrm>
            <a:off x="5004102" y="3071284"/>
            <a:ext cx="1674827" cy="1674827"/>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31578" fontAlgn="base">
              <a:lnSpc>
                <a:spcPct val="90000"/>
              </a:lnSpc>
              <a:spcBef>
                <a:spcPct val="0"/>
              </a:spcBef>
              <a:spcAft>
                <a:spcPct val="0"/>
              </a:spcAft>
              <a:defRPr/>
            </a:pPr>
            <a:endParaRPr lang="en-US" sz="119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TextBox 59">
            <a:extLst>
              <a:ext uri="{FF2B5EF4-FFF2-40B4-BE49-F238E27FC236}">
                <a16:creationId xmlns:a16="http://schemas.microsoft.com/office/drawing/2014/main" id="{A91BA5F1-5390-4447-8C67-9B1BD2878430}"/>
              </a:ext>
            </a:extLst>
          </p:cNvPr>
          <p:cNvSpPr txBox="1"/>
          <p:nvPr/>
        </p:nvSpPr>
        <p:spPr>
          <a:xfrm>
            <a:off x="4408580" y="5052835"/>
            <a:ext cx="2878999" cy="1136833"/>
          </a:xfrm>
          <a:prstGeom prst="rect">
            <a:avLst/>
          </a:prstGeom>
          <a:noFill/>
        </p:spPr>
        <p:txBody>
          <a:bodyPr wrap="square" lIns="179208" tIns="143366" rIns="179208" bIns="143366"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3841">
              <a:lnSpc>
                <a:spcPct val="100000"/>
              </a:lnSpc>
              <a:defRPr/>
            </a:pPr>
            <a:r>
              <a:rPr lang="en-US" sz="1800" i="1" dirty="0">
                <a:latin typeface="Calibri" panose="020F0502020204030204"/>
                <a:cs typeface="Segoe UI Semilight" panose="020B0402040204020203" pitchFamily="34" charset="0"/>
              </a:rPr>
              <a:t>We have the tools to let all users build apps and intelligence on their data</a:t>
            </a:r>
          </a:p>
        </p:txBody>
      </p:sp>
      <p:grpSp>
        <p:nvGrpSpPr>
          <p:cNvPr id="13" name="Group 12"/>
          <p:cNvGrpSpPr/>
          <p:nvPr/>
        </p:nvGrpSpPr>
        <p:grpSpPr>
          <a:xfrm>
            <a:off x="1133671" y="3261118"/>
            <a:ext cx="1434886" cy="1125498"/>
            <a:chOff x="7862545" y="2557387"/>
            <a:chExt cx="3551745" cy="2785928"/>
          </a:xfrm>
        </p:grpSpPr>
        <p:grpSp>
          <p:nvGrpSpPr>
            <p:cNvPr id="51" name="Group 50"/>
            <p:cNvGrpSpPr/>
            <p:nvPr/>
          </p:nvGrpSpPr>
          <p:grpSpPr>
            <a:xfrm>
              <a:off x="7862545" y="3799702"/>
              <a:ext cx="533400" cy="533400"/>
              <a:chOff x="579437" y="3694111"/>
              <a:chExt cx="533400" cy="533400"/>
            </a:xfrm>
          </p:grpSpPr>
          <p:sp>
            <p:nvSpPr>
              <p:cNvPr id="52" name="Oval 51"/>
              <p:cNvSpPr/>
              <p:nvPr/>
            </p:nvSpPr>
            <p:spPr bwMode="auto">
              <a:xfrm>
                <a:off x="579437" y="3694111"/>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pic>
            <p:nvPicPr>
              <p:cNvPr id="53" name="Picture 52" descr="&lt;strong&gt;Power BI&lt;/strong&gt; Integration | MailChimp Integrations Directory"/>
              <p:cNvPicPr>
                <a:picLocks noChangeAspect="1"/>
              </p:cNvPicPr>
              <p:nvPr/>
            </p:nvPicPr>
            <p:blipFill>
              <a:blip r:embed="rId3"/>
              <a:stretch>
                <a:fillRect/>
              </a:stretch>
            </p:blipFill>
            <p:spPr>
              <a:xfrm>
                <a:off x="710019" y="3849797"/>
                <a:ext cx="272235" cy="272235"/>
              </a:xfrm>
              <a:prstGeom prst="rect">
                <a:avLst/>
              </a:prstGeom>
              <a:ln w="3175">
                <a:noFill/>
              </a:ln>
            </p:spPr>
          </p:pic>
        </p:grpSp>
        <p:grpSp>
          <p:nvGrpSpPr>
            <p:cNvPr id="54" name="Group 53"/>
            <p:cNvGrpSpPr/>
            <p:nvPr/>
          </p:nvGrpSpPr>
          <p:grpSpPr>
            <a:xfrm>
              <a:off x="9396639" y="2557387"/>
              <a:ext cx="533400" cy="533400"/>
              <a:chOff x="2484437" y="2541586"/>
              <a:chExt cx="533400" cy="533400"/>
            </a:xfrm>
          </p:grpSpPr>
          <p:sp>
            <p:nvSpPr>
              <p:cNvPr id="55" name="Oval 54"/>
              <p:cNvSpPr/>
              <p:nvPr/>
            </p:nvSpPr>
            <p:spPr bwMode="auto">
              <a:xfrm>
                <a:off x="2484437" y="2541586"/>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pic>
            <p:nvPicPr>
              <p:cNvPr id="56" name="Picture 55"/>
              <p:cNvPicPr>
                <a:picLocks noChangeAspect="1"/>
              </p:cNvPicPr>
              <p:nvPr/>
            </p:nvPicPr>
            <p:blipFill>
              <a:blip r:embed="rId4">
                <a:duotone>
                  <a:prstClr val="black"/>
                  <a:schemeClr val="accent6">
                    <a:tint val="45000"/>
                    <a:satMod val="400000"/>
                  </a:schemeClr>
                </a:duotone>
                <a:lum bright="-40000" contrast="-40000"/>
              </a:blip>
              <a:stretch>
                <a:fillRect/>
              </a:stretch>
            </p:blipFill>
            <p:spPr>
              <a:xfrm>
                <a:off x="2623424" y="2710638"/>
                <a:ext cx="255425" cy="195295"/>
              </a:xfrm>
              <a:prstGeom prst="rect">
                <a:avLst/>
              </a:prstGeom>
              <a:ln w="3175">
                <a:noFill/>
              </a:ln>
            </p:spPr>
          </p:pic>
        </p:grpSp>
        <p:grpSp>
          <p:nvGrpSpPr>
            <p:cNvPr id="66" name="Group 65"/>
            <p:cNvGrpSpPr/>
            <p:nvPr/>
          </p:nvGrpSpPr>
          <p:grpSpPr>
            <a:xfrm>
              <a:off x="8579246" y="3132952"/>
              <a:ext cx="533400" cy="533400"/>
              <a:chOff x="1036637" y="2278062"/>
              <a:chExt cx="533400" cy="533400"/>
            </a:xfrm>
          </p:grpSpPr>
          <p:sp>
            <p:nvSpPr>
              <p:cNvPr id="67" name="Oval 66"/>
              <p:cNvSpPr/>
              <p:nvPr/>
            </p:nvSpPr>
            <p:spPr bwMode="auto">
              <a:xfrm>
                <a:off x="1036637" y="22780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pic>
            <p:nvPicPr>
              <p:cNvPr id="68" name="Picture 67"/>
              <p:cNvPicPr>
                <a:picLocks noChangeAspect="1"/>
              </p:cNvPicPr>
              <p:nvPr/>
            </p:nvPicPr>
            <p:blipFill>
              <a:blip r:embed="rId5">
                <a:duotone>
                  <a:prstClr val="black"/>
                  <a:srgbClr val="000000">
                    <a:tint val="45000"/>
                    <a:satMod val="400000"/>
                  </a:srgbClr>
                </a:duotone>
                <a:lum bright="-40000" contrast="-40000"/>
              </a:blip>
              <a:stretch>
                <a:fillRect/>
              </a:stretch>
            </p:blipFill>
            <p:spPr>
              <a:xfrm>
                <a:off x="1180305" y="2480021"/>
                <a:ext cx="246063" cy="207268"/>
              </a:xfrm>
              <a:prstGeom prst="rect">
                <a:avLst/>
              </a:prstGeom>
              <a:ln w="3175">
                <a:noFill/>
              </a:ln>
            </p:spPr>
          </p:pic>
        </p:grpSp>
        <p:grpSp>
          <p:nvGrpSpPr>
            <p:cNvPr id="69" name="Group 68"/>
            <p:cNvGrpSpPr/>
            <p:nvPr/>
          </p:nvGrpSpPr>
          <p:grpSpPr>
            <a:xfrm>
              <a:off x="10692399" y="4809915"/>
              <a:ext cx="533400" cy="533400"/>
              <a:chOff x="3544886" y="2963862"/>
              <a:chExt cx="533400" cy="533400"/>
            </a:xfrm>
          </p:grpSpPr>
          <p:sp>
            <p:nvSpPr>
              <p:cNvPr id="70" name="Oval 69"/>
              <p:cNvSpPr/>
              <p:nvPr/>
            </p:nvSpPr>
            <p:spPr bwMode="auto">
              <a:xfrm>
                <a:off x="3544886" y="2963862"/>
                <a:ext cx="533400" cy="533400"/>
              </a:xfrm>
              <a:prstGeom prst="ellipse">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sp>
            <p:nvSpPr>
              <p:cNvPr id="71"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dirty="0">
                  <a:solidFill>
                    <a:srgbClr val="FFFFFF"/>
                  </a:solidFill>
                  <a:latin typeface="Arial"/>
                </a:endParaRPr>
              </a:p>
            </p:txBody>
          </p:sp>
        </p:grpSp>
        <p:grpSp>
          <p:nvGrpSpPr>
            <p:cNvPr id="72" name="Group 71"/>
            <p:cNvGrpSpPr/>
            <p:nvPr/>
          </p:nvGrpSpPr>
          <p:grpSpPr>
            <a:xfrm>
              <a:off x="9697702" y="4792846"/>
              <a:ext cx="533400" cy="533400"/>
              <a:chOff x="3017837" y="4083049"/>
              <a:chExt cx="533400" cy="533400"/>
            </a:xfrm>
          </p:grpSpPr>
          <p:sp>
            <p:nvSpPr>
              <p:cNvPr id="73" name="Oval 72"/>
              <p:cNvSpPr/>
              <p:nvPr/>
            </p:nvSpPr>
            <p:spPr bwMode="auto">
              <a:xfrm>
                <a:off x="3017837" y="4083049"/>
                <a:ext cx="533400" cy="533400"/>
              </a:xfrm>
              <a:prstGeom prst="ellipse">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sp>
            <p:nvSpPr>
              <p:cNvPr id="74"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dirty="0">
                  <a:solidFill>
                    <a:srgbClr val="FFFFFF"/>
                  </a:solidFill>
                  <a:latin typeface="Arial"/>
                </a:endParaRPr>
              </a:p>
            </p:txBody>
          </p:sp>
        </p:grpSp>
        <p:grpSp>
          <p:nvGrpSpPr>
            <p:cNvPr id="75" name="Group 74"/>
            <p:cNvGrpSpPr/>
            <p:nvPr/>
          </p:nvGrpSpPr>
          <p:grpSpPr>
            <a:xfrm>
              <a:off x="8655355" y="4792846"/>
              <a:ext cx="533400" cy="533400"/>
              <a:chOff x="1111249" y="5173662"/>
              <a:chExt cx="533400" cy="533400"/>
            </a:xfrm>
          </p:grpSpPr>
          <p:sp>
            <p:nvSpPr>
              <p:cNvPr id="76" name="Oval 75"/>
              <p:cNvSpPr/>
              <p:nvPr/>
            </p:nvSpPr>
            <p:spPr bwMode="auto">
              <a:xfrm>
                <a:off x="1111249" y="51736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pic>
            <p:nvPicPr>
              <p:cNvPr id="77" name="Picture 76"/>
              <p:cNvPicPr>
                <a:picLocks noChangeAspect="1"/>
              </p:cNvPicPr>
              <p:nvPr/>
            </p:nvPicPr>
            <p:blipFill>
              <a:blip r:embed="rId6"/>
              <a:stretch>
                <a:fillRect/>
              </a:stretch>
            </p:blipFill>
            <p:spPr>
              <a:xfrm>
                <a:off x="1270645" y="5281611"/>
                <a:ext cx="214607" cy="317501"/>
              </a:xfrm>
              <a:prstGeom prst="rect">
                <a:avLst/>
              </a:prstGeom>
              <a:ln w="3175">
                <a:noFill/>
              </a:ln>
            </p:spPr>
          </p:pic>
        </p:grpSp>
        <p:grpSp>
          <p:nvGrpSpPr>
            <p:cNvPr id="78" name="Group 77"/>
            <p:cNvGrpSpPr/>
            <p:nvPr/>
          </p:nvGrpSpPr>
          <p:grpSpPr>
            <a:xfrm>
              <a:off x="10880890" y="3936270"/>
              <a:ext cx="533400" cy="533400"/>
              <a:chOff x="3603602" y="4003223"/>
              <a:chExt cx="533400" cy="533400"/>
            </a:xfrm>
          </p:grpSpPr>
          <p:sp>
            <p:nvSpPr>
              <p:cNvPr id="79" name="Oval 78"/>
              <p:cNvSpPr/>
              <p:nvPr/>
            </p:nvSpPr>
            <p:spPr bwMode="auto">
              <a:xfrm>
                <a:off x="3603602" y="4003223"/>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grpSp>
            <p:nvGrpSpPr>
              <p:cNvPr id="80" name="Group 79"/>
              <p:cNvGrpSpPr/>
              <p:nvPr/>
            </p:nvGrpSpPr>
            <p:grpSpPr bwMode="black">
              <a:xfrm>
                <a:off x="3716785" y="4131810"/>
                <a:ext cx="354703" cy="288567"/>
                <a:chOff x="5184775" y="225425"/>
                <a:chExt cx="1500188" cy="1220788"/>
              </a:xfrm>
              <a:solidFill>
                <a:schemeClr val="tx1"/>
              </a:solidFill>
            </p:grpSpPr>
            <p:sp>
              <p:nvSpPr>
                <p:cNvPr id="8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no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sp>
              <p:nvSpPr>
                <p:cNvPr id="82" name="Oval 87"/>
                <p:cNvSpPr>
                  <a:spLocks noChangeArrowheads="1"/>
                </p:cNvSpPr>
                <p:nvPr/>
              </p:nvSpPr>
              <p:spPr bwMode="black">
                <a:xfrm>
                  <a:off x="5630863" y="812800"/>
                  <a:ext cx="203200" cy="203200"/>
                </a:xfrm>
                <a:prstGeom prst="ellipse">
                  <a:avLst/>
                </a:prstGeom>
                <a:grpFill/>
                <a:ln w="9525">
                  <a:solidFill>
                    <a:srgbClr val="000000"/>
                  </a:solid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sp>
              <p:nvSpPr>
                <p:cNvPr id="8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w="9525">
                  <a:no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grpSp>
        </p:grpSp>
        <p:cxnSp>
          <p:nvCxnSpPr>
            <p:cNvPr id="84" name="Straight Connector 83"/>
            <p:cNvCxnSpPr>
              <a:stCxn id="52" idx="6"/>
              <a:endCxn id="92" idx="2"/>
            </p:cNvCxnSpPr>
            <p:nvPr/>
          </p:nvCxnSpPr>
          <p:spPr>
            <a:xfrm>
              <a:off x="8395945" y="4066402"/>
              <a:ext cx="1312605" cy="14781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7" idx="5"/>
              <a:endCxn id="92" idx="1"/>
            </p:cNvCxnSpPr>
            <p:nvPr/>
          </p:nvCxnSpPr>
          <p:spPr>
            <a:xfrm>
              <a:off x="9034531" y="3588237"/>
              <a:ext cx="752134" cy="43739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5" idx="4"/>
              <a:endCxn id="92" idx="0"/>
            </p:cNvCxnSpPr>
            <p:nvPr/>
          </p:nvCxnSpPr>
          <p:spPr>
            <a:xfrm>
              <a:off x="9663339" y="3090787"/>
              <a:ext cx="311911" cy="856733"/>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9" idx="2"/>
            </p:cNvCxnSpPr>
            <p:nvPr/>
          </p:nvCxnSpPr>
          <p:spPr>
            <a:xfrm flipH="1">
              <a:off x="10231102" y="4202970"/>
              <a:ext cx="649788"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0" idx="1"/>
            </p:cNvCxnSpPr>
            <p:nvPr/>
          </p:nvCxnSpPr>
          <p:spPr>
            <a:xfrm flipH="1" flipV="1">
              <a:off x="10152987" y="4391555"/>
              <a:ext cx="617527" cy="496475"/>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3" idx="0"/>
            </p:cNvCxnSpPr>
            <p:nvPr/>
          </p:nvCxnSpPr>
          <p:spPr>
            <a:xfrm flipV="1">
              <a:off x="9964402" y="4469670"/>
              <a:ext cx="0" cy="32317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6" idx="7"/>
            </p:cNvCxnSpPr>
            <p:nvPr/>
          </p:nvCxnSpPr>
          <p:spPr>
            <a:xfrm flipV="1">
              <a:off x="9110640" y="4391555"/>
              <a:ext cx="665177" cy="47940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9708550" y="3947520"/>
              <a:ext cx="533400" cy="533400"/>
              <a:chOff x="5456237" y="2117267"/>
              <a:chExt cx="533400" cy="533400"/>
            </a:xfrm>
          </p:grpSpPr>
          <p:sp>
            <p:nvSpPr>
              <p:cNvPr id="92" name="Oval 91"/>
              <p:cNvSpPr/>
              <p:nvPr/>
            </p:nvSpPr>
            <p:spPr bwMode="auto">
              <a:xfrm>
                <a:off x="5456237" y="2117267"/>
                <a:ext cx="533400" cy="533400"/>
              </a:xfrm>
              <a:prstGeom prst="ellipse">
                <a:avLst/>
              </a:prstGeom>
              <a:solidFill>
                <a:srgbClr val="722472"/>
              </a:solidFill>
              <a:ln w="31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pic>
            <p:nvPicPr>
              <p:cNvPr id="93" name="Picture 92"/>
              <p:cNvPicPr>
                <a:picLocks noChangeAspect="1"/>
              </p:cNvPicPr>
              <p:nvPr/>
            </p:nvPicPr>
            <p:blipFill>
              <a:blip r:embed="rId7"/>
              <a:stretch>
                <a:fillRect/>
              </a:stretch>
            </p:blipFill>
            <p:spPr>
              <a:xfrm>
                <a:off x="5565832" y="2201793"/>
                <a:ext cx="314209" cy="364348"/>
              </a:xfrm>
              <a:prstGeom prst="rect">
                <a:avLst/>
              </a:prstGeom>
              <a:ln w="3175">
                <a:noFill/>
              </a:ln>
            </p:spPr>
          </p:pic>
        </p:grpSp>
        <p:grpSp>
          <p:nvGrpSpPr>
            <p:cNvPr id="94" name="Group 93"/>
            <p:cNvGrpSpPr/>
            <p:nvPr/>
          </p:nvGrpSpPr>
          <p:grpSpPr>
            <a:xfrm>
              <a:off x="10566146" y="2921360"/>
              <a:ext cx="533400" cy="533400"/>
              <a:chOff x="1951037" y="3954462"/>
              <a:chExt cx="533400" cy="533400"/>
            </a:xfrm>
          </p:grpSpPr>
          <p:sp>
            <p:nvSpPr>
              <p:cNvPr id="95" name="Oval 94"/>
              <p:cNvSpPr/>
              <p:nvPr/>
            </p:nvSpPr>
            <p:spPr bwMode="auto">
              <a:xfrm>
                <a:off x="1951037" y="39544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a:endParaRPr>
              </a:p>
            </p:txBody>
          </p:sp>
          <p:grpSp>
            <p:nvGrpSpPr>
              <p:cNvPr id="96" name="Group 95"/>
              <p:cNvGrpSpPr/>
              <p:nvPr/>
            </p:nvGrpSpPr>
            <p:grpSpPr bwMode="black">
              <a:xfrm>
                <a:off x="2040383" y="4083049"/>
                <a:ext cx="354706" cy="288567"/>
                <a:chOff x="5184764" y="225425"/>
                <a:chExt cx="1500199" cy="1220788"/>
              </a:xfrm>
              <a:solidFill>
                <a:srgbClr val="00B0F0"/>
              </a:solidFill>
            </p:grpSpPr>
            <p:sp>
              <p:nvSpPr>
                <p:cNvPr id="97" name="Freeform 86"/>
                <p:cNvSpPr>
                  <a:spLocks noEditPoints="1"/>
                </p:cNvSpPr>
                <p:nvPr/>
              </p:nvSpPr>
              <p:spPr bwMode="black">
                <a:xfrm>
                  <a:off x="5184764" y="344486"/>
                  <a:ext cx="1095373" cy="11017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no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sp>
              <p:nvSpPr>
                <p:cNvPr id="98" name="Oval 87"/>
                <p:cNvSpPr>
                  <a:spLocks noChangeArrowheads="1"/>
                </p:cNvSpPr>
                <p:nvPr/>
              </p:nvSpPr>
              <p:spPr bwMode="black">
                <a:xfrm>
                  <a:off x="5630863" y="812800"/>
                  <a:ext cx="203200" cy="203200"/>
                </a:xfrm>
                <a:prstGeom prst="ellipse">
                  <a:avLst/>
                </a:prstGeom>
                <a:grpFill/>
                <a:ln w="9525">
                  <a:solidFill>
                    <a:srgbClr val="000000"/>
                  </a:solid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sp>
              <p:nvSpPr>
                <p:cNvPr id="9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w="9525">
                  <a:noFill/>
                  <a:round/>
                  <a:headEnd/>
                  <a:tailEnd/>
                </a:ln>
              </p:spPr>
              <p:txBody>
                <a:bodyPr vert="horz" wrap="square" lIns="121886" tIns="60943" rIns="121886" bIns="60943" numCol="1" anchor="t" anchorCtr="0" compatLnSpc="1">
                  <a:prstTxWarp prst="textNoShape">
                    <a:avLst/>
                  </a:prstTxWarp>
                </a:bodyPr>
                <a:lstStyle/>
                <a:p>
                  <a:pPr defTabSz="914192">
                    <a:defRPr/>
                  </a:pPr>
                  <a:endParaRPr lang="en-US" sz="1400" dirty="0">
                    <a:solidFill>
                      <a:srgbClr val="595959"/>
                    </a:solidFill>
                    <a:latin typeface="Arial"/>
                  </a:endParaRPr>
                </a:p>
              </p:txBody>
            </p:sp>
          </p:grpSp>
        </p:grpSp>
        <p:cxnSp>
          <p:nvCxnSpPr>
            <p:cNvPr id="100" name="Straight Connector 99"/>
            <p:cNvCxnSpPr>
              <a:stCxn id="95" idx="3"/>
              <a:endCxn id="92" idx="7"/>
            </p:cNvCxnSpPr>
            <p:nvPr/>
          </p:nvCxnSpPr>
          <p:spPr>
            <a:xfrm flipH="1">
              <a:off x="10163835" y="3376645"/>
              <a:ext cx="480426" cy="64899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8" name="Picture 17" descr="Black Lightning Bolt &lt;strong&gt;Clip Art&lt;/strong&gt; at Clker.com - vector &lt;strong&gt;clip art&lt;/strong&gt; online ..."/>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620014" y="3502699"/>
            <a:ext cx="870638" cy="899356"/>
          </a:xfrm>
          <a:prstGeom prst="rect">
            <a:avLst/>
          </a:prstGeom>
        </p:spPr>
      </p:pic>
      <p:pic>
        <p:nvPicPr>
          <p:cNvPr id="19" name="Picture 18" descr="&lt;strong&gt;Hammer&lt;/strong&gt; Free Stock Photo - Public Domain Pictures"/>
          <p:cNvPicPr>
            <a:picLocks noChangeAspect="1"/>
          </p:cNvPicPr>
          <p:nvPr/>
        </p:nvPicPr>
        <p:blipFill rotWithShape="1">
          <a:blip r:embed="rId9">
            <a:extLst>
              <a:ext uri="{28A0092B-C50C-407E-A947-70E740481C1C}">
                <a14:useLocalDpi xmlns:a14="http://schemas.microsoft.com/office/drawing/2010/main" val="0"/>
              </a:ext>
            </a:extLst>
          </a:blip>
          <a:srcRect l="13329" t="18297" r="25431" b="20844"/>
          <a:stretch/>
        </p:blipFill>
        <p:spPr>
          <a:xfrm>
            <a:off x="5356028" y="3498729"/>
            <a:ext cx="733071" cy="654348"/>
          </a:xfrm>
          <a:prstGeom prst="rect">
            <a:avLst/>
          </a:prstGeom>
        </p:spPr>
      </p:pic>
      <p:pic>
        <p:nvPicPr>
          <p:cNvPr id="101" name="Picture 100" descr="&lt;strong&gt;Key&lt;/strong&gt; | Free Stock Photo | Illustration of a gold &lt;strong&gt;key&lt;/strong&gt; | # 16163"/>
          <p:cNvPicPr>
            <a:picLocks noChangeAspect="1"/>
          </p:cNvPicPr>
          <p:nvPr/>
        </p:nvPicPr>
        <p:blipFill>
          <a:blip r:embed="rId10">
            <a:duotone>
              <a:prstClr val="black"/>
              <a:schemeClr val="accent1">
                <a:tint val="45000"/>
                <a:satMod val="400000"/>
              </a:schemeClr>
            </a:duotone>
          </a:blip>
          <a:stretch>
            <a:fillRect/>
          </a:stretch>
        </p:blipFill>
        <p:spPr>
          <a:xfrm flipH="1">
            <a:off x="5821695" y="3766436"/>
            <a:ext cx="534809" cy="538718"/>
          </a:xfrm>
          <a:prstGeom prst="rect">
            <a:avLst/>
          </a:prstGeom>
        </p:spPr>
      </p:pic>
      <p:sp>
        <p:nvSpPr>
          <p:cNvPr id="102" name="TextBox 101"/>
          <p:cNvSpPr txBox="1">
            <a:spLocks noChangeAspect="1"/>
          </p:cNvSpPr>
          <p:nvPr/>
        </p:nvSpPr>
        <p:spPr>
          <a:xfrm>
            <a:off x="239322" y="417492"/>
            <a:ext cx="7361203" cy="553998"/>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defTabSz="913841">
              <a:defRPr/>
            </a:pPr>
            <a:r>
              <a:rPr lang="en-US" sz="4000" dirty="0">
                <a:solidFill>
                  <a:srgbClr val="000000"/>
                </a:solidFill>
                <a:latin typeface="Segoe UI Light"/>
                <a:cs typeface="Segoe UI Semilight" panose="020B0402040204020203" pitchFamily="34" charset="0"/>
              </a:rPr>
              <a:t>The Common Data Service</a:t>
            </a:r>
          </a:p>
        </p:txBody>
      </p:sp>
    </p:spTree>
    <p:extLst>
      <p:ext uri="{BB962C8B-B14F-4D97-AF65-F5344CB8AC3E}">
        <p14:creationId xmlns:p14="http://schemas.microsoft.com/office/powerpoint/2010/main" val="10378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375924" y="1316989"/>
            <a:ext cx="2334617" cy="1419137"/>
            <a:chOff x="1402829" y="1872781"/>
            <a:chExt cx="2381769" cy="1447800"/>
          </a:xfrm>
        </p:grpSpPr>
        <p:sp>
          <p:nvSpPr>
            <p:cNvPr id="9" name="Oval 8"/>
            <p:cNvSpPr/>
            <p:nvPr/>
          </p:nvSpPr>
          <p:spPr bwMode="auto">
            <a:xfrm>
              <a:off x="1808593" y="20632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0" name="Oval 9"/>
            <p:cNvSpPr/>
            <p:nvPr/>
          </p:nvSpPr>
          <p:spPr bwMode="auto">
            <a:xfrm>
              <a:off x="2604220" y="18727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1" name="Oval 10"/>
            <p:cNvSpPr/>
            <p:nvPr/>
          </p:nvSpPr>
          <p:spPr bwMode="auto">
            <a:xfrm>
              <a:off x="3403598" y="20632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cxnSp>
          <p:nvCxnSpPr>
            <p:cNvPr id="13" name="Straight Connector 12"/>
            <p:cNvCxnSpPr>
              <a:stCxn id="9" idx="5"/>
            </p:cNvCxnSpPr>
            <p:nvPr/>
          </p:nvCxnSpPr>
          <p:spPr>
            <a:xfrm>
              <a:off x="2133797" y="2388485"/>
              <a:ext cx="2799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4"/>
              <a:endCxn id="4" idx="1"/>
            </p:cNvCxnSpPr>
            <p:nvPr/>
          </p:nvCxnSpPr>
          <p:spPr>
            <a:xfrm>
              <a:off x="2794720" y="2253781"/>
              <a:ext cx="4473"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p:cNvCxnSpPr>
            <p:nvPr/>
          </p:nvCxnSpPr>
          <p:spPr>
            <a:xfrm flipH="1">
              <a:off x="3217571" y="2388485"/>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Flowchart: Magnetic Disk 3"/>
            <p:cNvSpPr/>
            <p:nvPr/>
          </p:nvSpPr>
          <p:spPr bwMode="auto">
            <a:xfrm>
              <a:off x="2189593" y="2634781"/>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Arial"/>
                </a:rPr>
                <a:t>HR</a:t>
              </a:r>
            </a:p>
          </p:txBody>
        </p:sp>
        <p:sp>
          <p:nvSpPr>
            <p:cNvPr id="20" name="Oval 19"/>
            <p:cNvSpPr/>
            <p:nvPr/>
          </p:nvSpPr>
          <p:spPr bwMode="auto">
            <a:xfrm>
              <a:off x="1402829" y="27871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cxnSp>
          <p:nvCxnSpPr>
            <p:cNvPr id="21" name="Straight Connector 20"/>
            <p:cNvCxnSpPr>
              <a:stCxn id="20" idx="6"/>
              <a:endCxn id="4" idx="2"/>
            </p:cNvCxnSpPr>
            <p:nvPr/>
          </p:nvCxnSpPr>
          <p:spPr>
            <a:xfrm>
              <a:off x="1783829" y="2977681"/>
              <a:ext cx="405764"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6474833" y="1157606"/>
            <a:ext cx="1936886" cy="1419137"/>
            <a:chOff x="6604720" y="1710179"/>
            <a:chExt cx="1976005" cy="1447800"/>
          </a:xfrm>
        </p:grpSpPr>
        <p:sp>
          <p:nvSpPr>
            <p:cNvPr id="28" name="Oval 27"/>
            <p:cNvSpPr/>
            <p:nvPr/>
          </p:nvSpPr>
          <p:spPr bwMode="auto">
            <a:xfrm>
              <a:off x="6604720" y="19006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29" name="Oval 28"/>
            <p:cNvSpPr/>
            <p:nvPr/>
          </p:nvSpPr>
          <p:spPr bwMode="auto">
            <a:xfrm>
              <a:off x="7400347" y="17101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30" name="Oval 29"/>
            <p:cNvSpPr/>
            <p:nvPr/>
          </p:nvSpPr>
          <p:spPr bwMode="auto">
            <a:xfrm>
              <a:off x="8199725" y="19006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cxnSp>
          <p:nvCxnSpPr>
            <p:cNvPr id="31" name="Straight Connector 30"/>
            <p:cNvCxnSpPr>
              <a:stCxn id="28" idx="5"/>
            </p:cNvCxnSpPr>
            <p:nvPr/>
          </p:nvCxnSpPr>
          <p:spPr>
            <a:xfrm>
              <a:off x="6929924" y="2225883"/>
              <a:ext cx="2799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4"/>
              <a:endCxn id="34" idx="1"/>
            </p:cNvCxnSpPr>
            <p:nvPr/>
          </p:nvCxnSpPr>
          <p:spPr>
            <a:xfrm>
              <a:off x="7590847" y="2091179"/>
              <a:ext cx="4473"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3"/>
            </p:cNvCxnSpPr>
            <p:nvPr/>
          </p:nvCxnSpPr>
          <p:spPr>
            <a:xfrm flipH="1">
              <a:off x="8013698" y="2225883"/>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lowchart: Magnetic Disk 33"/>
            <p:cNvSpPr/>
            <p:nvPr/>
          </p:nvSpPr>
          <p:spPr bwMode="auto">
            <a:xfrm>
              <a:off x="6985720" y="2472179"/>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Arial"/>
                </a:rPr>
                <a:t>Finance</a:t>
              </a:r>
            </a:p>
          </p:txBody>
        </p:sp>
      </p:grpSp>
      <p:grpSp>
        <p:nvGrpSpPr>
          <p:cNvPr id="66" name="Group 65"/>
          <p:cNvGrpSpPr/>
          <p:nvPr/>
        </p:nvGrpSpPr>
        <p:grpSpPr>
          <a:xfrm>
            <a:off x="8092952" y="3544187"/>
            <a:ext cx="2016670" cy="1979324"/>
            <a:chOff x="8255521" y="4144962"/>
            <a:chExt cx="2057400" cy="2019300"/>
          </a:xfrm>
        </p:grpSpPr>
        <p:sp>
          <p:nvSpPr>
            <p:cNvPr id="37" name="Oval 36"/>
            <p:cNvSpPr/>
            <p:nvPr/>
          </p:nvSpPr>
          <p:spPr bwMode="auto">
            <a:xfrm>
              <a:off x="8682558" y="57832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38" name="Oval 37"/>
            <p:cNvSpPr/>
            <p:nvPr/>
          </p:nvSpPr>
          <p:spPr bwMode="auto">
            <a:xfrm>
              <a:off x="9404410" y="560041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39" name="Oval 38"/>
            <p:cNvSpPr/>
            <p:nvPr/>
          </p:nvSpPr>
          <p:spPr bwMode="auto">
            <a:xfrm>
              <a:off x="9469526" y="41449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cxnSp>
          <p:nvCxnSpPr>
            <p:cNvPr id="40" name="Straight Connector 39"/>
            <p:cNvCxnSpPr>
              <a:stCxn id="37" idx="0"/>
              <a:endCxn id="43" idx="3"/>
            </p:cNvCxnSpPr>
            <p:nvPr/>
          </p:nvCxnSpPr>
          <p:spPr>
            <a:xfrm flipH="1" flipV="1">
              <a:off x="8865121" y="5402262"/>
              <a:ext cx="7937"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8" idx="1"/>
            </p:cNvCxnSpPr>
            <p:nvPr/>
          </p:nvCxnSpPr>
          <p:spPr>
            <a:xfrm flipH="1" flipV="1">
              <a:off x="9283499" y="5326062"/>
              <a:ext cx="176707" cy="33014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9" idx="3"/>
            </p:cNvCxnSpPr>
            <p:nvPr/>
          </p:nvCxnSpPr>
          <p:spPr>
            <a:xfrm flipH="1">
              <a:off x="9283499" y="4470166"/>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Flowchart: Magnetic Disk 42"/>
            <p:cNvSpPr/>
            <p:nvPr/>
          </p:nvSpPr>
          <p:spPr bwMode="auto">
            <a:xfrm>
              <a:off x="8255521" y="4716462"/>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Arial"/>
                </a:rPr>
                <a:t>Travel</a:t>
              </a:r>
            </a:p>
          </p:txBody>
        </p:sp>
        <p:sp>
          <p:nvSpPr>
            <p:cNvPr id="44" name="Oval 43"/>
            <p:cNvSpPr/>
            <p:nvPr/>
          </p:nvSpPr>
          <p:spPr bwMode="auto">
            <a:xfrm>
              <a:off x="9931921" y="49450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cxnSp>
          <p:nvCxnSpPr>
            <p:cNvPr id="45" name="Straight Connector 44"/>
            <p:cNvCxnSpPr>
              <a:stCxn id="44" idx="2"/>
              <a:endCxn id="43" idx="4"/>
            </p:cNvCxnSpPr>
            <p:nvPr/>
          </p:nvCxnSpPr>
          <p:spPr>
            <a:xfrm flipH="1" flipV="1">
              <a:off x="9474721" y="5059362"/>
              <a:ext cx="457200" cy="762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74050" y="3929636"/>
            <a:ext cx="1195063" cy="2025529"/>
            <a:chOff x="3447993" y="4518024"/>
            <a:chExt cx="1219200" cy="2066438"/>
          </a:xfrm>
        </p:grpSpPr>
        <p:pic>
          <p:nvPicPr>
            <p:cNvPr id="8" name="Picture 7" descr="File:&lt;strong&gt;User&lt;/strong&gt; font awesome.svg - Wikimedia Commons"/>
            <p:cNvPicPr>
              <a:picLocks noChangeAspect="1"/>
            </p:cNvPicPr>
            <p:nvPr/>
          </p:nvPicPr>
          <p:blipFill>
            <a:blip r:embed="rId3"/>
            <a:stretch>
              <a:fillRect/>
            </a:stretch>
          </p:blipFill>
          <p:spPr>
            <a:xfrm>
              <a:off x="3790892" y="6051062"/>
              <a:ext cx="533400" cy="533400"/>
            </a:xfrm>
            <a:prstGeom prst="rect">
              <a:avLst/>
            </a:prstGeom>
          </p:spPr>
        </p:pic>
        <p:sp>
          <p:nvSpPr>
            <p:cNvPr id="51" name="Flowchart: Magnetic Disk 50"/>
            <p:cNvSpPr/>
            <p:nvPr/>
          </p:nvSpPr>
          <p:spPr bwMode="auto">
            <a:xfrm>
              <a:off x="3447993" y="4518024"/>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r>
                <a:rPr lang="en-US" sz="1567" dirty="0">
                  <a:gradFill>
                    <a:gsLst>
                      <a:gs pos="0">
                        <a:srgbClr val="FFFFFF"/>
                      </a:gs>
                      <a:gs pos="100000">
                        <a:srgbClr val="FFFFFF"/>
                      </a:gs>
                    </a:gsLst>
                    <a:lin ang="5400000" scaled="0"/>
                  </a:gradFill>
                  <a:latin typeface="Arial"/>
                </a:rPr>
                <a:t>Self-serve</a:t>
              </a:r>
            </a:p>
          </p:txBody>
        </p:sp>
        <p:grpSp>
          <p:nvGrpSpPr>
            <p:cNvPr id="54" name="Group 53"/>
            <p:cNvGrpSpPr/>
            <p:nvPr/>
          </p:nvGrpSpPr>
          <p:grpSpPr>
            <a:xfrm>
              <a:off x="3867093" y="5568517"/>
              <a:ext cx="381000" cy="381000"/>
              <a:chOff x="1786136" y="5097462"/>
              <a:chExt cx="381000" cy="381000"/>
            </a:xfrm>
          </p:grpSpPr>
          <p:sp>
            <p:nvSpPr>
              <p:cNvPr id="53" name="Oval 52"/>
              <p:cNvSpPr/>
              <p:nvPr/>
            </p:nvSpPr>
            <p:spPr bwMode="auto">
              <a:xfrm>
                <a:off x="1786136" y="50974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52" name="Picture 51" descr="&lt;strong&gt;Power BI&lt;/strong&gt; Integration | MailChimp Integrations Directory"/>
              <p:cNvPicPr>
                <a:picLocks noChangeAspect="1"/>
              </p:cNvPicPr>
              <p:nvPr/>
            </p:nvPicPr>
            <p:blipFill>
              <a:blip r:embed="rId4"/>
              <a:stretch>
                <a:fillRect/>
              </a:stretch>
            </p:blipFill>
            <p:spPr>
              <a:xfrm>
                <a:off x="1887636" y="5199007"/>
                <a:ext cx="177999" cy="177999"/>
              </a:xfrm>
              <a:prstGeom prst="rect">
                <a:avLst/>
              </a:prstGeom>
              <a:ln>
                <a:noFill/>
              </a:ln>
            </p:spPr>
          </p:pic>
        </p:grpSp>
        <p:cxnSp>
          <p:nvCxnSpPr>
            <p:cNvPr id="55" name="Straight Connector 54"/>
            <p:cNvCxnSpPr>
              <a:stCxn id="53" idx="0"/>
              <a:endCxn id="51" idx="3"/>
            </p:cNvCxnSpPr>
            <p:nvPr/>
          </p:nvCxnSpPr>
          <p:spPr>
            <a:xfrm flipV="1">
              <a:off x="4057593" y="5203824"/>
              <a:ext cx="0" cy="364693"/>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3" name="Title 62"/>
          <p:cNvSpPr>
            <a:spLocks noGrp="1"/>
          </p:cNvSpPr>
          <p:nvPr>
            <p:ph type="title"/>
          </p:nvPr>
        </p:nvSpPr>
        <p:spPr>
          <a:xfrm>
            <a:off x="126059" y="11996"/>
            <a:ext cx="4854943" cy="899409"/>
          </a:xfrm>
        </p:spPr>
        <p:txBody>
          <a:bodyPr/>
          <a:lstStyle/>
          <a:p>
            <a:r>
              <a:rPr lang="en-US" dirty="0"/>
              <a:t>Data everywhere. </a:t>
            </a:r>
          </a:p>
        </p:txBody>
      </p:sp>
      <p:sp>
        <p:nvSpPr>
          <p:cNvPr id="68" name="Arrow: Left-Right 67"/>
          <p:cNvSpPr/>
          <p:nvPr/>
        </p:nvSpPr>
        <p:spPr bwMode="auto">
          <a:xfrm rot="21422609">
            <a:off x="3830187" y="2138595"/>
            <a:ext cx="2528673"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69" name="Arrow: Left-Right 68"/>
          <p:cNvSpPr/>
          <p:nvPr/>
        </p:nvSpPr>
        <p:spPr bwMode="auto">
          <a:xfrm rot="322386">
            <a:off x="4912013" y="4120391"/>
            <a:ext cx="2870776"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70" name="Arrow: Left-Right 69"/>
          <p:cNvSpPr/>
          <p:nvPr/>
        </p:nvSpPr>
        <p:spPr bwMode="auto">
          <a:xfrm rot="2801685">
            <a:off x="2990726" y="3161614"/>
            <a:ext cx="1109537"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71" name="Arrow: Left-Right 70"/>
          <p:cNvSpPr/>
          <p:nvPr/>
        </p:nvSpPr>
        <p:spPr bwMode="auto">
          <a:xfrm rot="3289888">
            <a:off x="7436470" y="3159352"/>
            <a:ext cx="1349263"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72" name="Arrow: Left-Right 71"/>
          <p:cNvSpPr/>
          <p:nvPr/>
        </p:nvSpPr>
        <p:spPr bwMode="auto">
          <a:xfrm rot="20052214">
            <a:off x="4397271" y="3039394"/>
            <a:ext cx="2536350"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73" name="Arrow: Left-Right 72"/>
          <p:cNvSpPr/>
          <p:nvPr/>
        </p:nvSpPr>
        <p:spPr bwMode="auto">
          <a:xfrm rot="1142530">
            <a:off x="3367419" y="3209570"/>
            <a:ext cx="4638648" cy="322566"/>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74" name="Rectangle 73"/>
          <p:cNvSpPr/>
          <p:nvPr/>
        </p:nvSpPr>
        <p:spPr>
          <a:xfrm>
            <a:off x="4970469" y="35281"/>
            <a:ext cx="6007930" cy="742141"/>
          </a:xfrm>
          <a:prstGeom prst="rect">
            <a:avLst/>
          </a:prstGeom>
        </p:spPr>
        <p:txBody>
          <a:bodyPr vert="horz" wrap="square" lIns="143407" tIns="89630" rIns="143407" bIns="89630" rtlCol="0" anchor="t">
            <a:noAutofit/>
          </a:bodyPr>
          <a:lstStyle/>
          <a:p>
            <a:pPr defTabSz="914192">
              <a:lnSpc>
                <a:spcPct val="90000"/>
              </a:lnSpc>
              <a:spcBef>
                <a:spcPct val="0"/>
              </a:spcBef>
              <a:defRPr/>
            </a:pPr>
            <a:r>
              <a:rPr lang="en-US" sz="4704" spc="-100" dirty="0">
                <a:ln w="3175">
                  <a:noFill/>
                </a:ln>
                <a:gradFill>
                  <a:gsLst>
                    <a:gs pos="1250">
                      <a:srgbClr val="000000"/>
                    </a:gs>
                    <a:gs pos="100000">
                      <a:srgbClr val="000000"/>
                    </a:gs>
                  </a:gsLst>
                  <a:lin ang="5400000" scaled="0"/>
                </a:gradFill>
                <a:latin typeface="Arial"/>
                <a:cs typeface="Segoe UI" pitchFamily="34" charset="0"/>
              </a:rPr>
              <a:t>Apps everywhere.</a:t>
            </a:r>
          </a:p>
        </p:txBody>
      </p:sp>
      <p:sp>
        <p:nvSpPr>
          <p:cNvPr id="46" name="Rectangle 45"/>
          <p:cNvSpPr/>
          <p:nvPr/>
        </p:nvSpPr>
        <p:spPr>
          <a:xfrm>
            <a:off x="333118" y="5989407"/>
            <a:ext cx="11630252" cy="742141"/>
          </a:xfrm>
          <a:prstGeom prst="rect">
            <a:avLst/>
          </a:prstGeom>
        </p:spPr>
        <p:txBody>
          <a:bodyPr vert="horz" wrap="square" lIns="143407" tIns="89630" rIns="143407" bIns="89630" rtlCol="0" anchor="t">
            <a:noAutofit/>
          </a:bodyPr>
          <a:lstStyle/>
          <a:p>
            <a:pPr algn="ctr" defTabSz="914225">
              <a:defRPr/>
            </a:pPr>
            <a:r>
              <a:rPr lang="en-US" sz="3200" b="1" kern="0" dirty="0">
                <a:solidFill>
                  <a:sysClr val="windowText" lastClr="000000"/>
                </a:solidFill>
                <a:latin typeface="Segoe UI Semilight"/>
              </a:rPr>
              <a:t>Wouldn’t life be easier if everything just worked together?</a:t>
            </a:r>
            <a:endParaRPr lang="en-US" sz="3200" kern="0" dirty="0">
              <a:solidFill>
                <a:sysClr val="windowText" lastClr="000000"/>
              </a:solidFill>
              <a:latin typeface="Segoe UI Semilight"/>
            </a:endParaRPr>
          </a:p>
        </p:txBody>
      </p:sp>
    </p:spTree>
    <p:extLst>
      <p:ext uri="{BB962C8B-B14F-4D97-AF65-F5344CB8AC3E}">
        <p14:creationId xmlns:p14="http://schemas.microsoft.com/office/powerpoint/2010/main" val="26202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Focal point for data</a:t>
            </a:r>
          </a:p>
        </p:txBody>
      </p:sp>
      <p:sp>
        <p:nvSpPr>
          <p:cNvPr id="169" name="Text Placeholder 168"/>
          <p:cNvSpPr>
            <a:spLocks noGrp="1"/>
          </p:cNvSpPr>
          <p:nvPr>
            <p:ph type="body" sz="quarter" idx="10"/>
          </p:nvPr>
        </p:nvSpPr>
        <p:spPr>
          <a:xfrm>
            <a:off x="270066" y="1189812"/>
            <a:ext cx="11651870" cy="1221616"/>
          </a:xfrm>
        </p:spPr>
        <p:txBody>
          <a:bodyPr/>
          <a:lstStyle/>
          <a:p>
            <a:r>
              <a:rPr lang="en-US" sz="3136" dirty="0"/>
              <a:t>CDS brings all of a customer’s data together.  </a:t>
            </a:r>
          </a:p>
          <a:p>
            <a:r>
              <a:rPr lang="en-US" sz="3136" dirty="0"/>
              <a:t>Build your app here, benefit from everyone else’s data.</a:t>
            </a:r>
          </a:p>
        </p:txBody>
      </p:sp>
      <p:grpSp>
        <p:nvGrpSpPr>
          <p:cNvPr id="178" name="Group 177"/>
          <p:cNvGrpSpPr/>
          <p:nvPr/>
        </p:nvGrpSpPr>
        <p:grpSpPr>
          <a:xfrm>
            <a:off x="3141290" y="4201193"/>
            <a:ext cx="1723479" cy="900712"/>
            <a:chOff x="3203850" y="4261051"/>
            <a:chExt cx="1758287" cy="918904"/>
          </a:xfrm>
        </p:grpSpPr>
        <p:grpSp>
          <p:nvGrpSpPr>
            <p:cNvPr id="68" name="Group 67"/>
            <p:cNvGrpSpPr/>
            <p:nvPr/>
          </p:nvGrpSpPr>
          <p:grpSpPr>
            <a:xfrm>
              <a:off x="3853638" y="4646555"/>
              <a:ext cx="533400" cy="533400"/>
              <a:chOff x="3603602" y="4003223"/>
              <a:chExt cx="533400" cy="533400"/>
            </a:xfrm>
          </p:grpSpPr>
          <p:sp>
            <p:nvSpPr>
              <p:cNvPr id="63" name="Oval 62"/>
              <p:cNvSpPr/>
              <p:nvPr/>
            </p:nvSpPr>
            <p:spPr bwMode="auto">
              <a:xfrm>
                <a:off x="3603602" y="4003223"/>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grpSp>
            <p:nvGrpSpPr>
              <p:cNvPr id="64" name="Group 63"/>
              <p:cNvGrpSpPr/>
              <p:nvPr/>
            </p:nvGrpSpPr>
            <p:grpSpPr bwMode="black">
              <a:xfrm>
                <a:off x="3716785" y="4131810"/>
                <a:ext cx="354703" cy="288567"/>
                <a:chOff x="5184775" y="225425"/>
                <a:chExt cx="1500188" cy="1220788"/>
              </a:xfrm>
              <a:solidFill>
                <a:schemeClr val="tx1"/>
              </a:solidFill>
            </p:grpSpPr>
            <p:sp>
              <p:nvSpPr>
                <p:cNvPr id="6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6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6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grpSp>
        </p:grpSp>
        <p:cxnSp>
          <p:nvCxnSpPr>
            <p:cNvPr id="77" name="Straight Connector 76"/>
            <p:cNvCxnSpPr>
              <a:stCxn id="63" idx="2"/>
              <a:endCxn id="7" idx="6"/>
            </p:cNvCxnSpPr>
            <p:nvPr/>
          </p:nvCxnSpPr>
          <p:spPr>
            <a:xfrm flipH="1">
              <a:off x="3203850" y="4913255"/>
              <a:ext cx="649788" cy="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3240538" y="4261051"/>
              <a:ext cx="1721599"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Other Apps/Services</a:t>
              </a:r>
            </a:p>
          </p:txBody>
        </p:sp>
      </p:grpSp>
      <p:grpSp>
        <p:nvGrpSpPr>
          <p:cNvPr id="179" name="Group 178"/>
          <p:cNvGrpSpPr/>
          <p:nvPr/>
        </p:nvGrpSpPr>
        <p:grpSpPr>
          <a:xfrm>
            <a:off x="3064722" y="5025336"/>
            <a:ext cx="1483410" cy="1759546"/>
            <a:chOff x="3125735" y="5101840"/>
            <a:chExt cx="1513370" cy="1795083"/>
          </a:xfrm>
        </p:grpSpPr>
        <p:grpSp>
          <p:nvGrpSpPr>
            <p:cNvPr id="58" name="Group 57"/>
            <p:cNvGrpSpPr/>
            <p:nvPr/>
          </p:nvGrpSpPr>
          <p:grpSpPr>
            <a:xfrm>
              <a:off x="3853638" y="5960331"/>
              <a:ext cx="533400" cy="533400"/>
              <a:chOff x="3544886" y="2963862"/>
              <a:chExt cx="533400" cy="533400"/>
            </a:xfrm>
          </p:grpSpPr>
          <p:sp>
            <p:nvSpPr>
              <p:cNvPr id="10" name="Oval 9"/>
              <p:cNvSpPr/>
              <p:nvPr/>
            </p:nvSpPr>
            <p:spPr bwMode="auto">
              <a:xfrm>
                <a:off x="3544886" y="29638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49"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dirty="0">
                  <a:solidFill>
                    <a:srgbClr val="FFFFFF"/>
                  </a:solidFill>
                  <a:latin typeface="Arial"/>
                </a:endParaRPr>
              </a:p>
            </p:txBody>
          </p:sp>
        </p:grpSp>
        <p:cxnSp>
          <p:nvCxnSpPr>
            <p:cNvPr id="80" name="Straight Connector 79"/>
            <p:cNvCxnSpPr>
              <a:stCxn id="10" idx="1"/>
              <a:endCxn id="7" idx="5"/>
            </p:cNvCxnSpPr>
            <p:nvPr/>
          </p:nvCxnSpPr>
          <p:spPr>
            <a:xfrm flipH="1" flipV="1">
              <a:off x="3125735" y="5101840"/>
              <a:ext cx="806018" cy="93660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3612443" y="6436765"/>
              <a:ext cx="1026662"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Office 365</a:t>
              </a:r>
            </a:p>
          </p:txBody>
        </p:sp>
      </p:grpSp>
      <p:grpSp>
        <p:nvGrpSpPr>
          <p:cNvPr id="180" name="Group 179"/>
          <p:cNvGrpSpPr/>
          <p:nvPr/>
        </p:nvGrpSpPr>
        <p:grpSpPr>
          <a:xfrm>
            <a:off x="2523542" y="5101907"/>
            <a:ext cx="969472" cy="1606683"/>
            <a:chOff x="2573625" y="5179955"/>
            <a:chExt cx="989052" cy="1639133"/>
          </a:xfrm>
        </p:grpSpPr>
        <p:grpSp>
          <p:nvGrpSpPr>
            <p:cNvPr id="57" name="Group 56"/>
            <p:cNvGrpSpPr/>
            <p:nvPr/>
          </p:nvGrpSpPr>
          <p:grpSpPr>
            <a:xfrm>
              <a:off x="2763001" y="5879372"/>
              <a:ext cx="533400" cy="533400"/>
              <a:chOff x="3017837" y="4083049"/>
              <a:chExt cx="533400" cy="533400"/>
            </a:xfrm>
          </p:grpSpPr>
          <p:sp>
            <p:nvSpPr>
              <p:cNvPr id="9" name="Oval 8"/>
              <p:cNvSpPr/>
              <p:nvPr/>
            </p:nvSpPr>
            <p:spPr bwMode="auto">
              <a:xfrm>
                <a:off x="3017837" y="4083049"/>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50"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dirty="0">
                  <a:solidFill>
                    <a:srgbClr val="FFFFFF"/>
                  </a:solidFill>
                  <a:latin typeface="Arial"/>
                </a:endParaRPr>
              </a:p>
            </p:txBody>
          </p:sp>
        </p:grpSp>
        <p:cxnSp>
          <p:nvCxnSpPr>
            <p:cNvPr id="84" name="Straight Connector 83"/>
            <p:cNvCxnSpPr>
              <a:stCxn id="9" idx="0"/>
              <a:endCxn id="7" idx="4"/>
            </p:cNvCxnSpPr>
            <p:nvPr/>
          </p:nvCxnSpPr>
          <p:spPr>
            <a:xfrm flipH="1" flipV="1">
              <a:off x="2937150" y="5179955"/>
              <a:ext cx="92551" cy="699417"/>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2573625" y="6358930"/>
              <a:ext cx="989052"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Azure AD</a:t>
              </a:r>
            </a:p>
          </p:txBody>
        </p:sp>
      </p:grpSp>
      <p:grpSp>
        <p:nvGrpSpPr>
          <p:cNvPr id="181" name="Group 180"/>
          <p:cNvGrpSpPr/>
          <p:nvPr/>
        </p:nvGrpSpPr>
        <p:grpSpPr>
          <a:xfrm>
            <a:off x="781577" y="5025338"/>
            <a:ext cx="1913441" cy="1627763"/>
            <a:chOff x="1268776" y="5416795"/>
            <a:chExt cx="1952086" cy="1660639"/>
          </a:xfrm>
        </p:grpSpPr>
        <p:grpSp>
          <p:nvGrpSpPr>
            <p:cNvPr id="54" name="Group 53"/>
            <p:cNvGrpSpPr/>
            <p:nvPr/>
          </p:nvGrpSpPr>
          <p:grpSpPr>
            <a:xfrm>
              <a:off x="1646218" y="6131888"/>
              <a:ext cx="533400" cy="533400"/>
              <a:chOff x="1111249" y="5173662"/>
              <a:chExt cx="533400" cy="533400"/>
            </a:xfrm>
          </p:grpSpPr>
          <p:sp>
            <p:nvSpPr>
              <p:cNvPr id="8" name="Oval 7"/>
              <p:cNvSpPr/>
              <p:nvPr/>
            </p:nvSpPr>
            <p:spPr bwMode="auto">
              <a:xfrm>
                <a:off x="1111249" y="51736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53" name="Picture 52"/>
              <p:cNvPicPr>
                <a:picLocks noChangeAspect="1"/>
              </p:cNvPicPr>
              <p:nvPr/>
            </p:nvPicPr>
            <p:blipFill>
              <a:blip r:embed="rId3"/>
              <a:stretch>
                <a:fillRect/>
              </a:stretch>
            </p:blipFill>
            <p:spPr>
              <a:xfrm>
                <a:off x="1270645" y="5281611"/>
                <a:ext cx="214607" cy="317501"/>
              </a:xfrm>
              <a:prstGeom prst="rect">
                <a:avLst/>
              </a:prstGeom>
            </p:spPr>
          </p:pic>
        </p:grpSp>
        <p:cxnSp>
          <p:nvCxnSpPr>
            <p:cNvPr id="87" name="Straight Connector 86"/>
            <p:cNvCxnSpPr>
              <a:stCxn id="8" idx="7"/>
              <a:endCxn id="7" idx="3"/>
            </p:cNvCxnSpPr>
            <p:nvPr/>
          </p:nvCxnSpPr>
          <p:spPr>
            <a:xfrm flipV="1">
              <a:off x="2101503" y="5416795"/>
              <a:ext cx="1119359" cy="79320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1268776" y="6617276"/>
              <a:ext cx="1288284"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Dynamics 365</a:t>
              </a:r>
            </a:p>
          </p:txBody>
        </p:sp>
      </p:grpSp>
      <p:grpSp>
        <p:nvGrpSpPr>
          <p:cNvPr id="182" name="Group 181"/>
          <p:cNvGrpSpPr/>
          <p:nvPr/>
        </p:nvGrpSpPr>
        <p:grpSpPr>
          <a:xfrm>
            <a:off x="1740557" y="4560442"/>
            <a:ext cx="1400733" cy="541464"/>
            <a:chOff x="1774827" y="4627556"/>
            <a:chExt cx="1429023" cy="552399"/>
          </a:xfrm>
        </p:grpSpPr>
        <p:grpSp>
          <p:nvGrpSpPr>
            <p:cNvPr id="56" name="Group 55"/>
            <p:cNvGrpSpPr/>
            <p:nvPr/>
          </p:nvGrpSpPr>
          <p:grpSpPr>
            <a:xfrm>
              <a:off x="2670450" y="4646555"/>
              <a:ext cx="533400" cy="533400"/>
              <a:chOff x="1951037" y="3954462"/>
              <a:chExt cx="533400" cy="533400"/>
            </a:xfrm>
          </p:grpSpPr>
          <p:sp>
            <p:nvSpPr>
              <p:cNvPr id="7" name="Oval 6"/>
              <p:cNvSpPr/>
              <p:nvPr/>
            </p:nvSpPr>
            <p:spPr bwMode="auto">
              <a:xfrm>
                <a:off x="1951037" y="39544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grpSp>
            <p:nvGrpSpPr>
              <p:cNvPr id="45" name="Group 44"/>
              <p:cNvGrpSpPr/>
              <p:nvPr/>
            </p:nvGrpSpPr>
            <p:grpSpPr bwMode="black">
              <a:xfrm>
                <a:off x="2040385" y="4083049"/>
                <a:ext cx="354703" cy="288567"/>
                <a:chOff x="5184775" y="225425"/>
                <a:chExt cx="1500188" cy="1220788"/>
              </a:xfrm>
              <a:solidFill>
                <a:srgbClr val="00B0F0"/>
              </a:solidFill>
            </p:grpSpPr>
            <p:sp>
              <p:nvSpPr>
                <p:cNvPr id="4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4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4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grpSp>
        </p:grpSp>
        <p:sp>
          <p:nvSpPr>
            <p:cNvPr id="90" name="TextBox 89"/>
            <p:cNvSpPr txBox="1"/>
            <p:nvPr/>
          </p:nvSpPr>
          <p:spPr>
            <a:xfrm>
              <a:off x="1774827" y="4627556"/>
              <a:ext cx="962890" cy="460158"/>
            </a:xfrm>
            <a:prstGeom prst="rect">
              <a:avLst/>
            </a:prstGeom>
            <a:noFill/>
          </p:spPr>
          <p:txBody>
            <a:bodyPr wrap="none" lIns="179259" tIns="143407" rIns="179259" bIns="143407" rtlCol="0">
              <a:spAutoFit/>
            </a:bodyPr>
            <a:lstStyle/>
            <a:p>
              <a:pPr algn="r" defTabSz="914192">
                <a:defRPr/>
              </a:pPr>
              <a:r>
                <a:rPr lang="en-US" sz="1028" b="1" dirty="0">
                  <a:gradFill>
                    <a:gsLst>
                      <a:gs pos="2917">
                        <a:srgbClr val="000000"/>
                      </a:gs>
                      <a:gs pos="30000">
                        <a:srgbClr val="000000"/>
                      </a:gs>
                    </a:gsLst>
                    <a:lin ang="5400000" scaled="0"/>
                  </a:gradFill>
                  <a:latin typeface="Arial"/>
                </a:rPr>
                <a:t>Your app</a:t>
              </a:r>
            </a:p>
          </p:txBody>
        </p:sp>
      </p:grpSp>
      <p:sp>
        <p:nvSpPr>
          <p:cNvPr id="170" name="TextBox 169"/>
          <p:cNvSpPr txBox="1"/>
          <p:nvPr/>
        </p:nvSpPr>
        <p:spPr>
          <a:xfrm>
            <a:off x="559565" y="2541591"/>
            <a:ext cx="4695926" cy="538879"/>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765" b="1" dirty="0">
                <a:gradFill>
                  <a:gsLst>
                    <a:gs pos="2917">
                      <a:srgbClr val="000000"/>
                    </a:gs>
                    <a:gs pos="30000">
                      <a:srgbClr val="000000"/>
                    </a:gs>
                  </a:gsLst>
                  <a:lin ang="5400000" scaled="0"/>
                </a:gradFill>
                <a:latin typeface="Arial"/>
              </a:rPr>
              <a:t>Point-to-point integrations without CDS</a:t>
            </a:r>
          </a:p>
        </p:txBody>
      </p:sp>
      <p:grpSp>
        <p:nvGrpSpPr>
          <p:cNvPr id="184" name="Group 183"/>
          <p:cNvGrpSpPr/>
          <p:nvPr/>
        </p:nvGrpSpPr>
        <p:grpSpPr>
          <a:xfrm>
            <a:off x="9440648" y="3442166"/>
            <a:ext cx="2165403" cy="1485915"/>
            <a:chOff x="9630435" y="3510693"/>
            <a:chExt cx="2209137" cy="1515926"/>
          </a:xfrm>
        </p:grpSpPr>
        <p:grpSp>
          <p:nvGrpSpPr>
            <p:cNvPr id="135" name="Group 134"/>
            <p:cNvGrpSpPr/>
            <p:nvPr/>
          </p:nvGrpSpPr>
          <p:grpSpPr>
            <a:xfrm>
              <a:off x="10032746" y="3922344"/>
              <a:ext cx="533400" cy="533400"/>
              <a:chOff x="1951037" y="3954462"/>
              <a:chExt cx="533400" cy="533400"/>
            </a:xfrm>
          </p:grpSpPr>
          <p:sp>
            <p:nvSpPr>
              <p:cNvPr id="136" name="Oval 135"/>
              <p:cNvSpPr/>
              <p:nvPr/>
            </p:nvSpPr>
            <p:spPr bwMode="auto">
              <a:xfrm>
                <a:off x="1951037" y="39544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grpSp>
            <p:nvGrpSpPr>
              <p:cNvPr id="137" name="Group 136"/>
              <p:cNvGrpSpPr/>
              <p:nvPr/>
            </p:nvGrpSpPr>
            <p:grpSpPr bwMode="black">
              <a:xfrm>
                <a:off x="2040385" y="4083049"/>
                <a:ext cx="354703" cy="288567"/>
                <a:chOff x="5184775" y="225425"/>
                <a:chExt cx="1500188" cy="1220788"/>
              </a:xfrm>
              <a:solidFill>
                <a:srgbClr val="00B0F0"/>
              </a:solidFill>
            </p:grpSpPr>
            <p:sp>
              <p:nvSpPr>
                <p:cNvPr id="13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13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14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grpSp>
        </p:grpSp>
        <p:cxnSp>
          <p:nvCxnSpPr>
            <p:cNvPr id="149" name="Straight Connector 148"/>
            <p:cNvCxnSpPr>
              <a:stCxn id="136" idx="3"/>
              <a:endCxn id="130" idx="7"/>
            </p:cNvCxnSpPr>
            <p:nvPr/>
          </p:nvCxnSpPr>
          <p:spPr>
            <a:xfrm flipH="1">
              <a:off x="9630435" y="4377629"/>
              <a:ext cx="480426" cy="64899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10548018" y="3510693"/>
              <a:ext cx="1291554" cy="460158"/>
            </a:xfrm>
            <a:prstGeom prst="rect">
              <a:avLst/>
            </a:prstGeom>
            <a:noFill/>
          </p:spPr>
          <p:txBody>
            <a:bodyPr wrap="none" lIns="179259" tIns="143407" rIns="179259" bIns="143407" rtlCol="0">
              <a:spAutoFit/>
            </a:bodyPr>
            <a:lstStyle/>
            <a:p>
              <a:pPr algn="r" defTabSz="914192">
                <a:defRPr/>
              </a:pPr>
              <a:r>
                <a:rPr lang="en-US" sz="1028" b="1" dirty="0">
                  <a:gradFill>
                    <a:gsLst>
                      <a:gs pos="2917">
                        <a:srgbClr val="000000"/>
                      </a:gs>
                      <a:gs pos="30000">
                        <a:srgbClr val="000000"/>
                      </a:gs>
                    </a:gsLst>
                    <a:lin ang="5400000" scaled="0"/>
                  </a:gradFill>
                  <a:latin typeface="Arial"/>
                </a:rPr>
                <a:t>Your app here</a:t>
              </a:r>
            </a:p>
          </p:txBody>
        </p:sp>
      </p:grpSp>
      <p:grpSp>
        <p:nvGrpSpPr>
          <p:cNvPr id="185" name="Group 184"/>
          <p:cNvGrpSpPr/>
          <p:nvPr/>
        </p:nvGrpSpPr>
        <p:grpSpPr>
          <a:xfrm>
            <a:off x="6463804" y="3065721"/>
            <a:ext cx="5314860" cy="3568808"/>
            <a:chOff x="6593468" y="3126646"/>
            <a:chExt cx="5422202" cy="3640886"/>
          </a:xfrm>
        </p:grpSpPr>
        <p:grpSp>
          <p:nvGrpSpPr>
            <p:cNvPr id="91" name="Group 90"/>
            <p:cNvGrpSpPr/>
            <p:nvPr/>
          </p:nvGrpSpPr>
          <p:grpSpPr>
            <a:xfrm>
              <a:off x="7329145" y="4800686"/>
              <a:ext cx="533400" cy="533400"/>
              <a:chOff x="579437" y="3694111"/>
              <a:chExt cx="533400" cy="533400"/>
            </a:xfrm>
          </p:grpSpPr>
          <p:sp>
            <p:nvSpPr>
              <p:cNvPr id="92" name="Oval 91"/>
              <p:cNvSpPr/>
              <p:nvPr/>
            </p:nvSpPr>
            <p:spPr bwMode="auto">
              <a:xfrm>
                <a:off x="579437" y="3694111"/>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93" name="Picture 92" descr="&lt;strong&gt;Power BI&lt;/strong&gt; Integration | MailChimp Integrations Directory"/>
              <p:cNvPicPr>
                <a:picLocks noChangeAspect="1"/>
              </p:cNvPicPr>
              <p:nvPr/>
            </p:nvPicPr>
            <p:blipFill>
              <a:blip r:embed="rId4"/>
              <a:stretch>
                <a:fillRect/>
              </a:stretch>
            </p:blipFill>
            <p:spPr>
              <a:xfrm>
                <a:off x="710019" y="3849797"/>
                <a:ext cx="272235" cy="272235"/>
              </a:xfrm>
              <a:prstGeom prst="rect">
                <a:avLst/>
              </a:prstGeom>
            </p:spPr>
          </p:pic>
        </p:grpSp>
        <p:grpSp>
          <p:nvGrpSpPr>
            <p:cNvPr id="94" name="Group 93"/>
            <p:cNvGrpSpPr/>
            <p:nvPr/>
          </p:nvGrpSpPr>
          <p:grpSpPr>
            <a:xfrm>
              <a:off x="8863239" y="3558371"/>
              <a:ext cx="533400" cy="533400"/>
              <a:chOff x="2484437" y="2541586"/>
              <a:chExt cx="533400" cy="533400"/>
            </a:xfrm>
          </p:grpSpPr>
          <p:sp>
            <p:nvSpPr>
              <p:cNvPr id="95" name="Oval 94"/>
              <p:cNvSpPr/>
              <p:nvPr/>
            </p:nvSpPr>
            <p:spPr bwMode="auto">
              <a:xfrm>
                <a:off x="2484437" y="2541586"/>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96" name="Picture 95"/>
              <p:cNvPicPr>
                <a:picLocks noChangeAspect="1"/>
              </p:cNvPicPr>
              <p:nvPr/>
            </p:nvPicPr>
            <p:blipFill>
              <a:blip r:embed="rId5">
                <a:duotone>
                  <a:prstClr val="black"/>
                  <a:schemeClr val="accent6">
                    <a:tint val="45000"/>
                    <a:satMod val="400000"/>
                  </a:schemeClr>
                </a:duotone>
                <a:lum bright="-40000" contrast="-40000"/>
              </a:blip>
              <a:stretch>
                <a:fillRect/>
              </a:stretch>
            </p:blipFill>
            <p:spPr>
              <a:xfrm>
                <a:off x="2623424" y="2710638"/>
                <a:ext cx="255425" cy="195295"/>
              </a:xfrm>
              <a:prstGeom prst="rect">
                <a:avLst/>
              </a:prstGeom>
            </p:spPr>
          </p:pic>
        </p:grpSp>
        <p:grpSp>
          <p:nvGrpSpPr>
            <p:cNvPr id="97" name="Group 96"/>
            <p:cNvGrpSpPr/>
            <p:nvPr/>
          </p:nvGrpSpPr>
          <p:grpSpPr>
            <a:xfrm>
              <a:off x="8045846" y="4133936"/>
              <a:ext cx="533400" cy="533400"/>
              <a:chOff x="1036637" y="2278062"/>
              <a:chExt cx="533400" cy="533400"/>
            </a:xfrm>
          </p:grpSpPr>
          <p:sp>
            <p:nvSpPr>
              <p:cNvPr id="98" name="Oval 97"/>
              <p:cNvSpPr/>
              <p:nvPr/>
            </p:nvSpPr>
            <p:spPr bwMode="auto">
              <a:xfrm>
                <a:off x="1036637" y="22780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99" name="Picture 98"/>
              <p:cNvPicPr>
                <a:picLocks noChangeAspect="1"/>
              </p:cNvPicPr>
              <p:nvPr/>
            </p:nvPicPr>
            <p:blipFill>
              <a:blip r:embed="rId6">
                <a:duotone>
                  <a:prstClr val="black"/>
                  <a:srgbClr val="000000">
                    <a:tint val="45000"/>
                    <a:satMod val="400000"/>
                  </a:srgbClr>
                </a:duotone>
                <a:lum bright="-40000" contrast="-40000"/>
              </a:blip>
              <a:stretch>
                <a:fillRect/>
              </a:stretch>
            </p:blipFill>
            <p:spPr>
              <a:xfrm>
                <a:off x="1180305" y="2480021"/>
                <a:ext cx="246063" cy="207268"/>
              </a:xfrm>
              <a:prstGeom prst="rect">
                <a:avLst/>
              </a:prstGeom>
            </p:spPr>
          </p:pic>
        </p:grpSp>
        <p:grpSp>
          <p:nvGrpSpPr>
            <p:cNvPr id="106" name="Group 105"/>
            <p:cNvGrpSpPr/>
            <p:nvPr/>
          </p:nvGrpSpPr>
          <p:grpSpPr>
            <a:xfrm>
              <a:off x="10158999" y="5810899"/>
              <a:ext cx="533400" cy="533400"/>
              <a:chOff x="3544886" y="2963862"/>
              <a:chExt cx="533400" cy="533400"/>
            </a:xfrm>
          </p:grpSpPr>
          <p:sp>
            <p:nvSpPr>
              <p:cNvPr id="107" name="Oval 106"/>
              <p:cNvSpPr/>
              <p:nvPr/>
            </p:nvSpPr>
            <p:spPr bwMode="auto">
              <a:xfrm>
                <a:off x="3544886" y="29638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08"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dirty="0">
                  <a:solidFill>
                    <a:srgbClr val="FFFFFF"/>
                  </a:solidFill>
                  <a:latin typeface="Arial"/>
                </a:endParaRPr>
              </a:p>
            </p:txBody>
          </p:sp>
        </p:grpSp>
        <p:grpSp>
          <p:nvGrpSpPr>
            <p:cNvPr id="109" name="Group 108"/>
            <p:cNvGrpSpPr/>
            <p:nvPr/>
          </p:nvGrpSpPr>
          <p:grpSpPr>
            <a:xfrm>
              <a:off x="9164302" y="5793830"/>
              <a:ext cx="533400" cy="533400"/>
              <a:chOff x="3017837" y="4083049"/>
              <a:chExt cx="533400" cy="533400"/>
            </a:xfrm>
          </p:grpSpPr>
          <p:sp>
            <p:nvSpPr>
              <p:cNvPr id="110" name="Oval 109"/>
              <p:cNvSpPr/>
              <p:nvPr/>
            </p:nvSpPr>
            <p:spPr bwMode="auto">
              <a:xfrm>
                <a:off x="3017837" y="4083049"/>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11"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dirty="0">
                  <a:solidFill>
                    <a:srgbClr val="FFFFFF"/>
                  </a:solidFill>
                  <a:latin typeface="Arial"/>
                </a:endParaRPr>
              </a:p>
            </p:txBody>
          </p:sp>
        </p:grpSp>
        <p:grpSp>
          <p:nvGrpSpPr>
            <p:cNvPr id="112" name="Group 111"/>
            <p:cNvGrpSpPr/>
            <p:nvPr/>
          </p:nvGrpSpPr>
          <p:grpSpPr>
            <a:xfrm>
              <a:off x="8121955" y="5793830"/>
              <a:ext cx="533400" cy="533400"/>
              <a:chOff x="1111249" y="5173662"/>
              <a:chExt cx="533400" cy="533400"/>
            </a:xfrm>
          </p:grpSpPr>
          <p:sp>
            <p:nvSpPr>
              <p:cNvPr id="113" name="Oval 112"/>
              <p:cNvSpPr/>
              <p:nvPr/>
            </p:nvSpPr>
            <p:spPr bwMode="auto">
              <a:xfrm>
                <a:off x="1111249" y="51736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114" name="Picture 113"/>
              <p:cNvPicPr>
                <a:picLocks noChangeAspect="1"/>
              </p:cNvPicPr>
              <p:nvPr/>
            </p:nvPicPr>
            <p:blipFill>
              <a:blip r:embed="rId3"/>
              <a:stretch>
                <a:fillRect/>
              </a:stretch>
            </p:blipFill>
            <p:spPr>
              <a:xfrm>
                <a:off x="1270645" y="5281611"/>
                <a:ext cx="214607" cy="317501"/>
              </a:xfrm>
              <a:prstGeom prst="rect">
                <a:avLst/>
              </a:prstGeom>
            </p:spPr>
          </p:pic>
        </p:grpSp>
        <p:grpSp>
          <p:nvGrpSpPr>
            <p:cNvPr id="115" name="Group 114"/>
            <p:cNvGrpSpPr/>
            <p:nvPr/>
          </p:nvGrpSpPr>
          <p:grpSpPr>
            <a:xfrm>
              <a:off x="10347490" y="4937254"/>
              <a:ext cx="533400" cy="533400"/>
              <a:chOff x="3603602" y="4003223"/>
              <a:chExt cx="533400" cy="533400"/>
            </a:xfrm>
          </p:grpSpPr>
          <p:sp>
            <p:nvSpPr>
              <p:cNvPr id="116" name="Oval 115"/>
              <p:cNvSpPr/>
              <p:nvPr/>
            </p:nvSpPr>
            <p:spPr bwMode="auto">
              <a:xfrm>
                <a:off x="3603602" y="4003223"/>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grpSp>
            <p:nvGrpSpPr>
              <p:cNvPr id="117" name="Group 116"/>
              <p:cNvGrpSpPr/>
              <p:nvPr/>
            </p:nvGrpSpPr>
            <p:grpSpPr bwMode="black">
              <a:xfrm>
                <a:off x="3716785" y="4131810"/>
                <a:ext cx="354703" cy="288567"/>
                <a:chOff x="5184775" y="225425"/>
                <a:chExt cx="1500188" cy="1220788"/>
              </a:xfrm>
              <a:solidFill>
                <a:schemeClr val="tx1"/>
              </a:solidFill>
            </p:grpSpPr>
            <p:sp>
              <p:nvSpPr>
                <p:cNvPr id="1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11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sp>
              <p:nvSpPr>
                <p:cNvPr id="12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6" tIns="59754" rIns="119506" bIns="59754" numCol="1" anchor="t" anchorCtr="0" compatLnSpc="1">
                  <a:prstTxWarp prst="textNoShape">
                    <a:avLst/>
                  </a:prstTxWarp>
                </a:bodyPr>
                <a:lstStyle/>
                <a:p>
                  <a:pPr defTabSz="914192">
                    <a:defRPr/>
                  </a:pPr>
                  <a:endParaRPr lang="en-US" sz="1371" dirty="0">
                    <a:solidFill>
                      <a:srgbClr val="595959"/>
                    </a:solidFill>
                    <a:latin typeface="Arial"/>
                  </a:endParaRPr>
                </a:p>
              </p:txBody>
            </p:sp>
          </p:grpSp>
        </p:grpSp>
        <p:cxnSp>
          <p:nvCxnSpPr>
            <p:cNvPr id="121" name="Straight Connector 120"/>
            <p:cNvCxnSpPr>
              <a:stCxn id="92" idx="6"/>
              <a:endCxn id="130" idx="2"/>
            </p:cNvCxnSpPr>
            <p:nvPr/>
          </p:nvCxnSpPr>
          <p:spPr>
            <a:xfrm>
              <a:off x="7862545" y="5067386"/>
              <a:ext cx="1312605" cy="14781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98" idx="5"/>
              <a:endCxn id="130" idx="1"/>
            </p:cNvCxnSpPr>
            <p:nvPr/>
          </p:nvCxnSpPr>
          <p:spPr>
            <a:xfrm>
              <a:off x="8501131" y="4589221"/>
              <a:ext cx="752134" cy="43739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95" idx="4"/>
              <a:endCxn id="130" idx="0"/>
            </p:cNvCxnSpPr>
            <p:nvPr/>
          </p:nvCxnSpPr>
          <p:spPr>
            <a:xfrm>
              <a:off x="9129939" y="4091771"/>
              <a:ext cx="311911" cy="856733"/>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6" idx="2"/>
            </p:cNvCxnSpPr>
            <p:nvPr/>
          </p:nvCxnSpPr>
          <p:spPr>
            <a:xfrm flipH="1">
              <a:off x="9697702" y="5203954"/>
              <a:ext cx="649788" cy="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7" idx="1"/>
            </p:cNvCxnSpPr>
            <p:nvPr/>
          </p:nvCxnSpPr>
          <p:spPr>
            <a:xfrm flipH="1" flipV="1">
              <a:off x="9619587" y="5392539"/>
              <a:ext cx="617527" cy="496475"/>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0" idx="0"/>
            </p:cNvCxnSpPr>
            <p:nvPr/>
          </p:nvCxnSpPr>
          <p:spPr>
            <a:xfrm flipV="1">
              <a:off x="9431002" y="5470654"/>
              <a:ext cx="0" cy="32317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13" idx="7"/>
            </p:cNvCxnSpPr>
            <p:nvPr/>
          </p:nvCxnSpPr>
          <p:spPr>
            <a:xfrm flipV="1">
              <a:off x="8577240" y="5392539"/>
              <a:ext cx="665177" cy="47940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9175150" y="4948504"/>
              <a:ext cx="533400" cy="533400"/>
              <a:chOff x="5456237" y="2117267"/>
              <a:chExt cx="533400" cy="533400"/>
            </a:xfrm>
          </p:grpSpPr>
          <p:sp>
            <p:nvSpPr>
              <p:cNvPr id="130" name="Oval 129"/>
              <p:cNvSpPr/>
              <p:nvPr/>
            </p:nvSpPr>
            <p:spPr bwMode="auto">
              <a:xfrm>
                <a:off x="5456237" y="2117267"/>
                <a:ext cx="533400" cy="533400"/>
              </a:xfrm>
              <a:prstGeom prst="ellipse">
                <a:avLst/>
              </a:prstGeom>
              <a:solidFill>
                <a:srgbClr val="722472"/>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133" name="Picture 132"/>
              <p:cNvPicPr>
                <a:picLocks noChangeAspect="1"/>
              </p:cNvPicPr>
              <p:nvPr/>
            </p:nvPicPr>
            <p:blipFill>
              <a:blip r:embed="rId7"/>
              <a:stretch>
                <a:fillRect/>
              </a:stretch>
            </p:blipFill>
            <p:spPr>
              <a:xfrm>
                <a:off x="5565832" y="2201793"/>
                <a:ext cx="314209" cy="364348"/>
              </a:xfrm>
              <a:prstGeom prst="rect">
                <a:avLst/>
              </a:prstGeom>
            </p:spPr>
          </p:pic>
        </p:grpSp>
        <p:sp>
          <p:nvSpPr>
            <p:cNvPr id="160" name="TextBox 159"/>
            <p:cNvSpPr txBox="1"/>
            <p:nvPr/>
          </p:nvSpPr>
          <p:spPr>
            <a:xfrm>
              <a:off x="6593468" y="4454075"/>
              <a:ext cx="956350"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Power BI</a:t>
              </a:r>
            </a:p>
          </p:txBody>
        </p:sp>
        <p:sp>
          <p:nvSpPr>
            <p:cNvPr id="161" name="TextBox 160"/>
            <p:cNvSpPr txBox="1"/>
            <p:nvPr/>
          </p:nvSpPr>
          <p:spPr>
            <a:xfrm>
              <a:off x="7557309" y="3705662"/>
              <a:ext cx="1124770"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PowerApps</a:t>
              </a:r>
            </a:p>
          </p:txBody>
        </p:sp>
        <p:sp>
          <p:nvSpPr>
            <p:cNvPr id="162" name="TextBox 161"/>
            <p:cNvSpPr txBox="1"/>
            <p:nvPr/>
          </p:nvSpPr>
          <p:spPr>
            <a:xfrm>
              <a:off x="8792986" y="3126646"/>
              <a:ext cx="673903" cy="45704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Flow</a:t>
              </a:r>
            </a:p>
          </p:txBody>
        </p:sp>
        <p:sp>
          <p:nvSpPr>
            <p:cNvPr id="164" name="TextBox 163"/>
            <p:cNvSpPr txBox="1"/>
            <p:nvPr/>
          </p:nvSpPr>
          <p:spPr>
            <a:xfrm>
              <a:off x="9947342" y="6307374"/>
              <a:ext cx="1026662"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Office 365</a:t>
              </a:r>
            </a:p>
          </p:txBody>
        </p:sp>
        <p:sp>
          <p:nvSpPr>
            <p:cNvPr id="165" name="TextBox 164"/>
            <p:cNvSpPr txBox="1"/>
            <p:nvPr/>
          </p:nvSpPr>
          <p:spPr>
            <a:xfrm>
              <a:off x="8936476" y="6273577"/>
              <a:ext cx="989053"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Azure AD</a:t>
              </a:r>
            </a:p>
          </p:txBody>
        </p:sp>
        <p:sp>
          <p:nvSpPr>
            <p:cNvPr id="166" name="TextBox 165"/>
            <p:cNvSpPr txBox="1"/>
            <p:nvPr/>
          </p:nvSpPr>
          <p:spPr>
            <a:xfrm>
              <a:off x="7432668" y="6273236"/>
              <a:ext cx="1288284"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Dynamics 365</a:t>
              </a:r>
            </a:p>
          </p:txBody>
        </p:sp>
        <p:sp>
          <p:nvSpPr>
            <p:cNvPr id="168" name="TextBox 167"/>
            <p:cNvSpPr txBox="1"/>
            <p:nvPr/>
          </p:nvSpPr>
          <p:spPr>
            <a:xfrm>
              <a:off x="10899075" y="4985186"/>
              <a:ext cx="1116595"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Other Apps</a:t>
              </a:r>
            </a:p>
          </p:txBody>
        </p:sp>
      </p:grpSp>
      <p:sp>
        <p:nvSpPr>
          <p:cNvPr id="171" name="TextBox 170"/>
          <p:cNvSpPr txBox="1"/>
          <p:nvPr/>
        </p:nvSpPr>
        <p:spPr>
          <a:xfrm>
            <a:off x="7062261" y="2541591"/>
            <a:ext cx="4298438" cy="538879"/>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765" b="1" dirty="0">
                <a:gradFill>
                  <a:gsLst>
                    <a:gs pos="2917">
                      <a:srgbClr val="000000"/>
                    </a:gs>
                    <a:gs pos="30000">
                      <a:srgbClr val="000000"/>
                    </a:gs>
                  </a:gsLst>
                  <a:lin ang="5400000" scaled="0"/>
                </a:gradFill>
                <a:latin typeface="Arial"/>
              </a:rPr>
              <a:t>Single point of integration with CDS</a:t>
            </a:r>
          </a:p>
        </p:txBody>
      </p:sp>
      <p:grpSp>
        <p:nvGrpSpPr>
          <p:cNvPr id="189" name="Group 188"/>
          <p:cNvGrpSpPr/>
          <p:nvPr/>
        </p:nvGrpSpPr>
        <p:grpSpPr>
          <a:xfrm>
            <a:off x="896263" y="2990015"/>
            <a:ext cx="3554641" cy="1689142"/>
            <a:chOff x="913481" y="3025411"/>
            <a:chExt cx="3626433" cy="1723258"/>
          </a:xfrm>
        </p:grpSpPr>
        <p:grpSp>
          <p:nvGrpSpPr>
            <p:cNvPr id="175" name="Group 174"/>
            <p:cNvGrpSpPr/>
            <p:nvPr/>
          </p:nvGrpSpPr>
          <p:grpSpPr>
            <a:xfrm>
              <a:off x="913481" y="3367712"/>
              <a:ext cx="1835084" cy="1380957"/>
              <a:chOff x="913481" y="3367712"/>
              <a:chExt cx="1835084" cy="1380957"/>
            </a:xfrm>
          </p:grpSpPr>
          <p:grpSp>
            <p:nvGrpSpPr>
              <p:cNvPr id="61" name="Group 60"/>
              <p:cNvGrpSpPr/>
              <p:nvPr/>
            </p:nvGrpSpPr>
            <p:grpSpPr>
              <a:xfrm>
                <a:off x="1112818" y="3730688"/>
                <a:ext cx="533400" cy="533400"/>
                <a:chOff x="579437" y="3694111"/>
                <a:chExt cx="533400" cy="533400"/>
              </a:xfrm>
            </p:grpSpPr>
            <p:sp>
              <p:nvSpPr>
                <p:cNvPr id="6" name="Oval 5"/>
                <p:cNvSpPr/>
                <p:nvPr/>
              </p:nvSpPr>
              <p:spPr bwMode="auto">
                <a:xfrm>
                  <a:off x="579437" y="3694111"/>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13" name="Picture 12" descr="&lt;strong&gt;Power BI&lt;/strong&gt; Integration | MailChimp Integrations Directory"/>
                <p:cNvPicPr>
                  <a:picLocks noChangeAspect="1"/>
                </p:cNvPicPr>
                <p:nvPr/>
              </p:nvPicPr>
              <p:blipFill>
                <a:blip r:embed="rId4"/>
                <a:stretch>
                  <a:fillRect/>
                </a:stretch>
              </p:blipFill>
              <p:spPr>
                <a:xfrm>
                  <a:off x="710019" y="3849797"/>
                  <a:ext cx="272235" cy="272235"/>
                </a:xfrm>
                <a:prstGeom prst="rect">
                  <a:avLst/>
                </a:prstGeom>
              </p:spPr>
            </p:pic>
          </p:grpSp>
          <p:cxnSp>
            <p:nvCxnSpPr>
              <p:cNvPr id="70" name="Straight Connector 69"/>
              <p:cNvCxnSpPr>
                <a:stCxn id="6" idx="5"/>
                <a:endCxn id="7" idx="1"/>
              </p:cNvCxnSpPr>
              <p:nvPr/>
            </p:nvCxnSpPr>
            <p:spPr>
              <a:xfrm>
                <a:off x="1568103" y="4185973"/>
                <a:ext cx="1180462" cy="56269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913481" y="3367712"/>
                <a:ext cx="956350"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Power BI</a:t>
                </a:r>
              </a:p>
            </p:txBody>
          </p:sp>
        </p:grpSp>
        <p:grpSp>
          <p:nvGrpSpPr>
            <p:cNvPr id="176" name="Group 175"/>
            <p:cNvGrpSpPr/>
            <p:nvPr/>
          </p:nvGrpSpPr>
          <p:grpSpPr>
            <a:xfrm>
              <a:off x="2371657" y="3307565"/>
              <a:ext cx="1124771" cy="1362989"/>
              <a:chOff x="2371657" y="3307565"/>
              <a:chExt cx="1124771" cy="1362989"/>
            </a:xfrm>
          </p:grpSpPr>
          <p:grpSp>
            <p:nvGrpSpPr>
              <p:cNvPr id="60" name="Group 59"/>
              <p:cNvGrpSpPr/>
              <p:nvPr/>
            </p:nvGrpSpPr>
            <p:grpSpPr>
              <a:xfrm>
                <a:off x="2639970" y="3691795"/>
                <a:ext cx="533400" cy="533400"/>
                <a:chOff x="1036637" y="2278062"/>
                <a:chExt cx="533400" cy="533400"/>
              </a:xfrm>
            </p:grpSpPr>
            <p:sp>
              <p:nvSpPr>
                <p:cNvPr id="4" name="Oval 3"/>
                <p:cNvSpPr/>
                <p:nvPr/>
              </p:nvSpPr>
              <p:spPr bwMode="auto">
                <a:xfrm>
                  <a:off x="1036637" y="22780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44" name="Picture 43"/>
                <p:cNvPicPr>
                  <a:picLocks noChangeAspect="1"/>
                </p:cNvPicPr>
                <p:nvPr/>
              </p:nvPicPr>
              <p:blipFill>
                <a:blip r:embed="rId6">
                  <a:duotone>
                    <a:prstClr val="black"/>
                    <a:srgbClr val="000000">
                      <a:tint val="45000"/>
                      <a:satMod val="400000"/>
                    </a:srgbClr>
                  </a:duotone>
                  <a:lum bright="-40000" contrast="-40000"/>
                </a:blip>
                <a:stretch>
                  <a:fillRect/>
                </a:stretch>
              </p:blipFill>
              <p:spPr>
                <a:xfrm>
                  <a:off x="1180305" y="2480021"/>
                  <a:ext cx="246063" cy="207268"/>
                </a:xfrm>
                <a:prstGeom prst="rect">
                  <a:avLst/>
                </a:prstGeom>
              </p:spPr>
            </p:pic>
          </p:grpSp>
          <p:cxnSp>
            <p:nvCxnSpPr>
              <p:cNvPr id="71" name="Straight Connector 70"/>
              <p:cNvCxnSpPr>
                <a:stCxn id="4" idx="4"/>
                <a:endCxn id="7" idx="0"/>
              </p:cNvCxnSpPr>
              <p:nvPr/>
            </p:nvCxnSpPr>
            <p:spPr>
              <a:xfrm>
                <a:off x="2906670" y="4225195"/>
                <a:ext cx="30480" cy="445359"/>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2371657" y="3307565"/>
                <a:ext cx="1124771" cy="46015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PowerApps</a:t>
                </a:r>
              </a:p>
            </p:txBody>
          </p:sp>
        </p:grpSp>
        <p:grpSp>
          <p:nvGrpSpPr>
            <p:cNvPr id="177" name="Group 176"/>
            <p:cNvGrpSpPr/>
            <p:nvPr/>
          </p:nvGrpSpPr>
          <p:grpSpPr>
            <a:xfrm>
              <a:off x="3125735" y="3025411"/>
              <a:ext cx="1414179" cy="1723258"/>
              <a:chOff x="3125735" y="3025411"/>
              <a:chExt cx="1414179" cy="1723258"/>
            </a:xfrm>
          </p:grpSpPr>
          <p:grpSp>
            <p:nvGrpSpPr>
              <p:cNvPr id="59" name="Group 58"/>
              <p:cNvGrpSpPr/>
              <p:nvPr/>
            </p:nvGrpSpPr>
            <p:grpSpPr>
              <a:xfrm>
                <a:off x="3911758" y="3417362"/>
                <a:ext cx="533400" cy="533400"/>
                <a:chOff x="2484437" y="2541586"/>
                <a:chExt cx="533400" cy="533400"/>
              </a:xfrm>
            </p:grpSpPr>
            <p:sp>
              <p:nvSpPr>
                <p:cNvPr id="5" name="Oval 4"/>
                <p:cNvSpPr/>
                <p:nvPr/>
              </p:nvSpPr>
              <p:spPr bwMode="auto">
                <a:xfrm>
                  <a:off x="2484437" y="2541586"/>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pic>
              <p:nvPicPr>
                <p:cNvPr id="39" name="Picture 38"/>
                <p:cNvPicPr>
                  <a:picLocks noChangeAspect="1"/>
                </p:cNvPicPr>
                <p:nvPr/>
              </p:nvPicPr>
              <p:blipFill>
                <a:blip r:embed="rId5">
                  <a:duotone>
                    <a:prstClr val="black"/>
                    <a:schemeClr val="accent6">
                      <a:tint val="45000"/>
                      <a:satMod val="400000"/>
                    </a:schemeClr>
                  </a:duotone>
                  <a:lum bright="-40000" contrast="-40000"/>
                </a:blip>
                <a:stretch>
                  <a:fillRect/>
                </a:stretch>
              </p:blipFill>
              <p:spPr>
                <a:xfrm>
                  <a:off x="2623424" y="2710638"/>
                  <a:ext cx="255425" cy="195295"/>
                </a:xfrm>
                <a:prstGeom prst="rect">
                  <a:avLst/>
                </a:prstGeom>
              </p:spPr>
            </p:pic>
          </p:grpSp>
          <p:cxnSp>
            <p:nvCxnSpPr>
              <p:cNvPr id="74" name="Straight Connector 73"/>
              <p:cNvCxnSpPr>
                <a:stCxn id="5" idx="3"/>
                <a:endCxn id="7" idx="7"/>
              </p:cNvCxnSpPr>
              <p:nvPr/>
            </p:nvCxnSpPr>
            <p:spPr>
              <a:xfrm flipH="1">
                <a:off x="3125735" y="3872647"/>
                <a:ext cx="864138" cy="876022"/>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3866011" y="3025411"/>
                <a:ext cx="673903" cy="457048"/>
              </a:xfrm>
              <a:prstGeom prst="rect">
                <a:avLst/>
              </a:prstGeom>
              <a:noFill/>
            </p:spPr>
            <p:txBody>
              <a:bodyPr wrap="none" lIns="179259" tIns="143407" rIns="179259" bIns="143407" rtlCol="0">
                <a:spAutoFit/>
              </a:bodyPr>
              <a:lstStyle/>
              <a:p>
                <a:pPr algn="ctr" defTabSz="914192">
                  <a:defRPr/>
                </a:pPr>
                <a:r>
                  <a:rPr lang="en-US" sz="1028" b="1" dirty="0">
                    <a:gradFill>
                      <a:gsLst>
                        <a:gs pos="2917">
                          <a:srgbClr val="000000"/>
                        </a:gs>
                        <a:gs pos="30000">
                          <a:srgbClr val="000000"/>
                        </a:gs>
                      </a:gsLst>
                      <a:lin ang="5400000" scaled="0"/>
                    </a:gradFill>
                    <a:latin typeface="Arial"/>
                  </a:rPr>
                  <a:t>Flow</a:t>
                </a:r>
              </a:p>
            </p:txBody>
          </p:sp>
        </p:grpSp>
        <p:sp>
          <p:nvSpPr>
            <p:cNvPr id="186" name="Oval 185"/>
            <p:cNvSpPr/>
            <p:nvPr/>
          </p:nvSpPr>
          <p:spPr bwMode="auto">
            <a:xfrm>
              <a:off x="1498366" y="4123758"/>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87" name="Oval 186"/>
            <p:cNvSpPr/>
            <p:nvPr/>
          </p:nvSpPr>
          <p:spPr bwMode="auto">
            <a:xfrm>
              <a:off x="2827219" y="4148021"/>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
          <p:nvSpPr>
            <p:cNvPr id="188" name="Oval 187"/>
            <p:cNvSpPr/>
            <p:nvPr/>
          </p:nvSpPr>
          <p:spPr bwMode="auto">
            <a:xfrm>
              <a:off x="3933488" y="3827612"/>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grpSp>
      <p:sp>
        <p:nvSpPr>
          <p:cNvPr id="3" name="Arrow: Right 2"/>
          <p:cNvSpPr/>
          <p:nvPr/>
        </p:nvSpPr>
        <p:spPr bwMode="auto">
          <a:xfrm rot="8082417">
            <a:off x="10320511" y="3718226"/>
            <a:ext cx="224074" cy="224074"/>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59654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18AC-3B26-4C81-8823-8481E629F792}"/>
              </a:ext>
            </a:extLst>
          </p:cNvPr>
          <p:cNvSpPr>
            <a:spLocks noGrp="1"/>
          </p:cNvSpPr>
          <p:nvPr>
            <p:ph type="title"/>
          </p:nvPr>
        </p:nvSpPr>
        <p:spPr/>
        <p:txBody>
          <a:bodyPr/>
          <a:lstStyle/>
          <a:p>
            <a:r>
              <a:rPr lang="en-US" dirty="0"/>
              <a:t>PowerApps</a:t>
            </a:r>
          </a:p>
        </p:txBody>
      </p:sp>
    </p:spTree>
    <p:extLst>
      <p:ext uri="{BB962C8B-B14F-4D97-AF65-F5344CB8AC3E}">
        <p14:creationId xmlns:p14="http://schemas.microsoft.com/office/powerpoint/2010/main" val="2947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CFD5-3AD6-49C8-8AA6-4BD80849F84C}"/>
              </a:ext>
            </a:extLst>
          </p:cNvPr>
          <p:cNvSpPr>
            <a:spLocks noGrp="1"/>
          </p:cNvSpPr>
          <p:nvPr>
            <p:ph type="title"/>
          </p:nvPr>
        </p:nvSpPr>
        <p:spPr/>
        <p:txBody>
          <a:bodyPr/>
          <a:lstStyle/>
          <a:p>
            <a:r>
              <a:rPr lang="en-US" dirty="0"/>
              <a:t>Citizen Developers</a:t>
            </a:r>
          </a:p>
        </p:txBody>
      </p:sp>
      <p:sp>
        <p:nvSpPr>
          <p:cNvPr id="3" name="Text Placeholder 2">
            <a:extLst>
              <a:ext uri="{FF2B5EF4-FFF2-40B4-BE49-F238E27FC236}">
                <a16:creationId xmlns:a16="http://schemas.microsoft.com/office/drawing/2014/main" id="{E5728471-A478-40B1-A341-AE994ED7798B}"/>
              </a:ext>
            </a:extLst>
          </p:cNvPr>
          <p:cNvSpPr>
            <a:spLocks noGrp="1"/>
          </p:cNvSpPr>
          <p:nvPr>
            <p:ph type="body" sz="quarter" idx="11"/>
          </p:nvPr>
        </p:nvSpPr>
        <p:spPr/>
        <p:txBody>
          <a:bodyPr/>
          <a:lstStyle/>
          <a:p>
            <a:r>
              <a:rPr lang="en-US" sz="2800" dirty="0"/>
              <a:t>No Code or Low Code Innovators delivering line of business applications</a:t>
            </a:r>
          </a:p>
        </p:txBody>
      </p:sp>
    </p:spTree>
    <p:extLst>
      <p:ext uri="{BB962C8B-B14F-4D97-AF65-F5344CB8AC3E}">
        <p14:creationId xmlns:p14="http://schemas.microsoft.com/office/powerpoint/2010/main" val="13771850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464" b="10030"/>
          <a:stretch/>
        </p:blipFill>
        <p:spPr>
          <a:xfrm>
            <a:off x="0" y="487"/>
            <a:ext cx="12192000" cy="6857027"/>
          </a:xfrm>
          <a:prstGeom prst="rect">
            <a:avLst/>
          </a:prstGeom>
        </p:spPr>
      </p:pic>
      <p:sp>
        <p:nvSpPr>
          <p:cNvPr id="6" name="Rectangle 5"/>
          <p:cNvSpPr/>
          <p:nvPr/>
        </p:nvSpPr>
        <p:spPr bwMode="auto">
          <a:xfrm>
            <a:off x="3630832" y="487"/>
            <a:ext cx="8561169" cy="6857026"/>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1" y="487"/>
            <a:ext cx="3630831" cy="6857027"/>
          </a:xfrm>
          <a:prstGeom prst="rect">
            <a:avLst/>
          </a:prstGeom>
          <a:solidFill>
            <a:schemeClr val="tx1">
              <a:lumMod val="50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CE964EBA-8D98-475B-97C6-BC1700DFEA18}"/>
              </a:ext>
            </a:extLst>
          </p:cNvPr>
          <p:cNvSpPr/>
          <p:nvPr/>
        </p:nvSpPr>
        <p:spPr>
          <a:xfrm>
            <a:off x="-178974" y="3578405"/>
            <a:ext cx="4183316" cy="25559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defRPr/>
            </a:pPr>
            <a:r>
              <a:rPr lang="en-US" sz="2353" dirty="0">
                <a:solidFill>
                  <a:srgbClr val="FFFFFF"/>
                </a:solidFill>
                <a:latin typeface="Segoe UI Semilight"/>
              </a:rPr>
              <a:t>People in over </a:t>
            </a:r>
            <a:r>
              <a:rPr lang="en-US" sz="7842" dirty="0">
                <a:solidFill>
                  <a:srgbClr val="FFFFFF"/>
                </a:solidFill>
                <a:latin typeface="Segoe UI Semilight"/>
              </a:rPr>
              <a:t>213k+ </a:t>
            </a:r>
          </a:p>
          <a:p>
            <a:pPr algn="ctr" defTabSz="914367">
              <a:defRPr/>
            </a:pPr>
            <a:r>
              <a:rPr lang="en-US" sz="2353" dirty="0">
                <a:solidFill>
                  <a:srgbClr val="FFFFFF"/>
                </a:solidFill>
                <a:latin typeface="Segoe UI Semilight"/>
              </a:rPr>
              <a:t>organizations are using PowerApps and Flow</a:t>
            </a:r>
          </a:p>
        </p:txBody>
      </p:sp>
      <p:sp>
        <p:nvSpPr>
          <p:cNvPr id="21" name="Rectangle 20">
            <a:extLst>
              <a:ext uri="{FF2B5EF4-FFF2-40B4-BE49-F238E27FC236}">
                <a16:creationId xmlns:a16="http://schemas.microsoft.com/office/drawing/2014/main" id="{68EAFEB8-9652-488C-A76C-2EAC9776E250}"/>
              </a:ext>
            </a:extLst>
          </p:cNvPr>
          <p:cNvSpPr/>
          <p:nvPr/>
        </p:nvSpPr>
        <p:spPr>
          <a:xfrm>
            <a:off x="493345" y="665024"/>
            <a:ext cx="3047844" cy="2390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defRPr/>
            </a:pPr>
            <a:r>
              <a:rPr lang="en-US" sz="2353" dirty="0">
                <a:solidFill>
                  <a:srgbClr val="FFFFFF"/>
                </a:solidFill>
                <a:latin typeface="Segoe UI Semilight"/>
              </a:rPr>
              <a:t>We have over </a:t>
            </a:r>
            <a:r>
              <a:rPr lang="en-US" sz="7842" dirty="0">
                <a:solidFill>
                  <a:srgbClr val="FFFFFF"/>
                </a:solidFill>
                <a:latin typeface="Segoe UI Semilight"/>
              </a:rPr>
              <a:t>1M+</a:t>
            </a:r>
          </a:p>
          <a:p>
            <a:pPr algn="ctr" defTabSz="914367">
              <a:defRPr/>
            </a:pPr>
            <a:r>
              <a:rPr lang="en-US" sz="2353" dirty="0">
                <a:solidFill>
                  <a:srgbClr val="FFFFFF"/>
                </a:solidFill>
                <a:latin typeface="Segoe UI Semilight"/>
              </a:rPr>
              <a:t>monthly active users</a:t>
            </a:r>
          </a:p>
        </p:txBody>
      </p:sp>
      <p:pic>
        <p:nvPicPr>
          <p:cNvPr id="8" name="Picture 2" descr="Image result for nascar logo">
            <a:extLst>
              <a:ext uri="{FF2B5EF4-FFF2-40B4-BE49-F238E27FC236}">
                <a16:creationId xmlns:a16="http://schemas.microsoft.com/office/drawing/2014/main" id="{3F6F7894-E4AE-455C-8713-DA512A2E7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747" y="4325425"/>
            <a:ext cx="3660402" cy="36604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integrated power services IPS logo">
            <a:extLst>
              <a:ext uri="{FF2B5EF4-FFF2-40B4-BE49-F238E27FC236}">
                <a16:creationId xmlns:a16="http://schemas.microsoft.com/office/drawing/2014/main" id="{3F3CE034-0D78-4729-B677-C54BDCCC4B5F}"/>
              </a:ext>
            </a:extLst>
          </p:cNvPr>
          <p:cNvPicPr>
            <a:picLocks noChangeAspect="1" noChangeArrowheads="1"/>
          </p:cNvPicPr>
          <p:nvPr/>
        </p:nvPicPr>
        <p:blipFill>
          <a:blip r:embed="rId5">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7515339" y="3156811"/>
            <a:ext cx="4201991" cy="21570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avanade logo">
            <a:extLst>
              <a:ext uri="{FF2B5EF4-FFF2-40B4-BE49-F238E27FC236}">
                <a16:creationId xmlns:a16="http://schemas.microsoft.com/office/drawing/2014/main" id="{E3318FB1-DAA1-4930-A0B8-BC0120DEE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465" y="4226526"/>
            <a:ext cx="3674408" cy="10690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metrobank logo">
            <a:extLst>
              <a:ext uri="{FF2B5EF4-FFF2-40B4-BE49-F238E27FC236}">
                <a16:creationId xmlns:a16="http://schemas.microsoft.com/office/drawing/2014/main" id="{529CBCDB-9449-439E-AEEB-28189E71808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1169" y="5644371"/>
            <a:ext cx="2091659" cy="7686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transalta logo">
            <a:extLst>
              <a:ext uri="{FF2B5EF4-FFF2-40B4-BE49-F238E27FC236}">
                <a16:creationId xmlns:a16="http://schemas.microsoft.com/office/drawing/2014/main" id="{31D6EEE8-2BA6-4872-B483-0ED64F5963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295" y="674912"/>
            <a:ext cx="2421877" cy="7261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national trust logo">
            <a:extLst>
              <a:ext uri="{FF2B5EF4-FFF2-40B4-BE49-F238E27FC236}">
                <a16:creationId xmlns:a16="http://schemas.microsoft.com/office/drawing/2014/main" id="{65078E09-6A87-458F-833B-25A0F2FA8EB5}"/>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07637" y="1621723"/>
            <a:ext cx="1404315" cy="14043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g&amp;j pepsi logo">
            <a:extLst>
              <a:ext uri="{FF2B5EF4-FFF2-40B4-BE49-F238E27FC236}">
                <a16:creationId xmlns:a16="http://schemas.microsoft.com/office/drawing/2014/main" id="{2601AA77-0E63-4FB5-8735-806B2F233F8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2361" y="2028497"/>
            <a:ext cx="3105750" cy="10224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standard bank">
            <a:extLst>
              <a:ext uri="{FF2B5EF4-FFF2-40B4-BE49-F238E27FC236}">
                <a16:creationId xmlns:a16="http://schemas.microsoft.com/office/drawing/2014/main" id="{F11D2158-7BE2-4A59-B41C-F4CC21A144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51405" y="540603"/>
            <a:ext cx="3612245" cy="1094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veTime">
            <a:extLst>
              <a:ext uri="{FF2B5EF4-FFF2-40B4-BE49-F238E27FC236}">
                <a16:creationId xmlns:a16="http://schemas.microsoft.com/office/drawing/2014/main" id="{223C4BA7-B2E7-4E0E-AA7D-F9D4066884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8598" y="3388079"/>
            <a:ext cx="1694804" cy="38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1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3.xml><?xml version="1.0" encoding="utf-8"?>
<ds:datastoreItem xmlns:ds="http://schemas.openxmlformats.org/officeDocument/2006/customXml" ds:itemID="{0791DCC6-AA63-4539-96A8-9679F41683B2}">
  <ds:schemaRefs>
    <ds:schemaRef ds:uri="http://purl.org/dc/elements/1.1/"/>
    <ds:schemaRef ds:uri="http://schemas.microsoft.com/office/2006/metadata/properties"/>
    <ds:schemaRef ds:uri="http://purl.org/dc/terms/"/>
    <ds:schemaRef ds:uri="http://schemas.openxmlformats.org/package/2006/metadata/core-properties"/>
    <ds:schemaRef ds:uri="9d60bad5-1037-41ef-8d09-b9021dc115c3"/>
    <ds:schemaRef ds:uri="http://schemas.microsoft.com/office/2006/documentManagement/types"/>
    <ds:schemaRef ds:uri="http://schemas.microsoft.com/office/infopath/2007/PartnerControls"/>
    <ds:schemaRef ds:uri="a1cedfd1-c1a3-49e4-87e6-818d5b32af6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49</TotalTime>
  <Words>2466</Words>
  <Application>Microsoft Office PowerPoint</Application>
  <PresentationFormat>Widescreen</PresentationFormat>
  <Paragraphs>223</Paragraphs>
  <Slides>24</Slides>
  <Notes>22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24</vt:i4>
      </vt:variant>
    </vt:vector>
  </HeadingPairs>
  <TitlesOfParts>
    <vt:vector size="39" baseType="lpstr">
      <vt:lpstr>Arial</vt:lpstr>
      <vt:lpstr>Arial Black</vt:lpstr>
      <vt:lpstr>Calibri</vt:lpstr>
      <vt:lpstr>Graphik</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PowerPoint Presentation</vt:lpstr>
      <vt:lpstr>PowerPoint Presentation</vt:lpstr>
      <vt:lpstr>Common Data Service</vt:lpstr>
      <vt:lpstr>PowerPoint Presentation</vt:lpstr>
      <vt:lpstr>Data everywhere. </vt:lpstr>
      <vt:lpstr>Focal point for data</vt:lpstr>
      <vt:lpstr>PowerApps</vt:lpstr>
      <vt:lpstr>Citizen Developers</vt:lpstr>
      <vt:lpstr>PowerPoint Presentation</vt:lpstr>
      <vt:lpstr>Powerful, simple apps with PowerApps</vt:lpstr>
      <vt:lpstr>Embedded Apps</vt:lpstr>
      <vt:lpstr>PowerPoint Presentation</vt:lpstr>
      <vt:lpstr>PowerPoint Presentation</vt:lpstr>
      <vt:lpstr>PowerPoint Presentation</vt:lpstr>
      <vt:lpstr>PowerPoint Presentation</vt:lpstr>
      <vt:lpstr>Dynamics 365</vt:lpstr>
      <vt:lpstr>Microsoft Dynamics 365 </vt:lpstr>
      <vt:lpstr>Power Automate</vt:lpstr>
      <vt:lpstr>PowerPoint Presentation</vt:lpstr>
      <vt:lpstr>PowerBi</vt:lpstr>
      <vt:lpstr>Teams</vt:lpstr>
      <vt:lpstr>Power Virtual Agent</vt:lpstr>
      <vt:lpstr>Portals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Cornwell</dc:creator>
  <cp:lastModifiedBy>Dan Patrick</cp:lastModifiedBy>
  <cp:revision>7</cp:revision>
  <dcterms:created xsi:type="dcterms:W3CDTF">2020-10-24T12:58:58Z</dcterms:created>
  <dcterms:modified xsi:type="dcterms:W3CDTF">2020-10-25T22:35:45Z</dcterms:modified>
</cp:coreProperties>
</file>